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notesMasterIdLst>
    <p:notesMasterId r:id="rId26"/>
  </p:notesMasterIdLst>
  <p:sldIdLst>
    <p:sldId id="257" r:id="rId2"/>
    <p:sldId id="267" r:id="rId3"/>
    <p:sldId id="271" r:id="rId4"/>
    <p:sldId id="268" r:id="rId5"/>
    <p:sldId id="258" r:id="rId6"/>
    <p:sldId id="259" r:id="rId7"/>
    <p:sldId id="262" r:id="rId8"/>
    <p:sldId id="294" r:id="rId9"/>
    <p:sldId id="287" r:id="rId10"/>
    <p:sldId id="293" r:id="rId11"/>
    <p:sldId id="289" r:id="rId12"/>
    <p:sldId id="286" r:id="rId13"/>
    <p:sldId id="288" r:id="rId14"/>
    <p:sldId id="281" r:id="rId15"/>
    <p:sldId id="282" r:id="rId16"/>
    <p:sldId id="269" r:id="rId17"/>
    <p:sldId id="284" r:id="rId18"/>
    <p:sldId id="275" r:id="rId19"/>
    <p:sldId id="285" r:id="rId20"/>
    <p:sldId id="260" r:id="rId21"/>
    <p:sldId id="283" r:id="rId22"/>
    <p:sldId id="295" r:id="rId23"/>
    <p:sldId id="296"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84" autoAdjust="0"/>
    <p:restoredTop sz="94660"/>
  </p:normalViewPr>
  <p:slideViewPr>
    <p:cSldViewPr snapToGrid="0">
      <p:cViewPr>
        <p:scale>
          <a:sx n="100" d="100"/>
          <a:sy n="100" d="100"/>
        </p:scale>
        <p:origin x="-802"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__&#1050;&#1086;&#1089;&#1084;&#1080;&#1095;&#1077;&#1089;&#1082;&#1072;&#1103;%20&#1101;&#1088;&#1072;\_&#1060;&#1050;&#1055;\_&#1060;&#1050;&#1055;-2025\_&#1060;&#1050;&#1055;-&#1086;&#1073;&#1088;&#1072;&#1073;&#1086;&#1090;&#1082;&#1072;\&#1040;&#1085;&#1072;&#1083;&#1080;&#1079;__&#1060;&#1050;&#1055;-25.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__&#1050;&#1086;&#1089;&#1084;&#1080;&#1095;&#1077;&#1089;&#1082;&#1072;&#1103;%20&#1101;&#1088;&#1072;\_&#1060;&#1050;&#1055;\&#1060;&#1062;&#1055;\&#1060;&#1062;&#1055;-2025.xlsx" TargetMode="External"/><Relationship Id="rId2" Type="http://schemas.openxmlformats.org/officeDocument/2006/relationships/image" Target="../media/image4.jpeg"/><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E:\__&#1050;&#1086;&#1089;&#1084;&#1080;&#1095;&#1077;&#1089;&#1082;&#1072;&#1103;%20&#1101;&#1088;&#1072;\_&#1060;&#1050;&#1055;\&#1060;&#1062;&#1055;\&#1060;&#1062;&#1055;-2025.xlsx" TargetMode="External"/><Relationship Id="rId2" Type="http://schemas.openxmlformats.org/officeDocument/2006/relationships/image" Target="../media/image4.jpeg"/><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E:\__&#1050;&#1086;&#1089;&#1084;&#1080;&#1095;&#1077;&#1089;&#1082;&#1072;&#1103;%20&#1101;&#1088;&#1072;\_&#1060;&#1050;&#1055;\_&#1060;&#1050;&#1055;-2025\&#1055;&#1080;&#1083;&#1086;&#1090;&#1080;&#1088;&#1091;&#1077;&#1084;&#1099;&#1077;%20&#1087;&#1086;&#1083;&#1077;&#1090;&#1099;.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themeOverride" Target="../theme/themeOverride4.xml"/><Relationship Id="rId5" Type="http://schemas.openxmlformats.org/officeDocument/2006/relationships/oleObject" Target="file:///E:\__&#1050;&#1086;&#1089;&#1084;&#1080;&#1095;&#1077;&#1089;&#1082;&#1072;&#1103;%20&#1101;&#1088;&#1072;\_BASE\2017.xlsx" TargetMode="External"/><Relationship Id="rId4" Type="http://schemas.openxmlformats.org/officeDocument/2006/relationships/image" Target="../media/image4.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200"/>
            </a:pPr>
            <a:r>
              <a:rPr lang="ru-RU" sz="1200" b="1" i="0" u="none" strike="noStrike" baseline="0" dirty="0" smtClean="0"/>
              <a:t>Бюджет ФКП</a:t>
            </a:r>
            <a:r>
              <a:rPr lang="en-US" sz="1200" b="1" i="0" u="none" strike="noStrike" baseline="0" dirty="0" smtClean="0"/>
              <a:t>-2025</a:t>
            </a:r>
            <a:endParaRPr lang="ru-RU" sz="1200" dirty="0"/>
          </a:p>
        </c:rich>
      </c:tx>
      <c:layout/>
    </c:title>
    <c:view3D>
      <c:rotX val="30"/>
      <c:perspective val="30"/>
    </c:view3D>
    <c:plotArea>
      <c:layout/>
      <c:pie3DChart>
        <c:varyColors val="1"/>
        <c:ser>
          <c:idx val="0"/>
          <c:order val="0"/>
          <c:dPt>
            <c:idx val="3"/>
            <c:explosion val="10"/>
          </c:dPt>
          <c:dLbls>
            <c:txPr>
              <a:bodyPr/>
              <a:lstStyle/>
              <a:p>
                <a:pPr>
                  <a:defRPr sz="1400" b="1"/>
                </a:pPr>
                <a:endParaRPr lang="ru-RU"/>
              </a:p>
            </c:txPr>
            <c:showVal val="1"/>
            <c:showLeaderLines val="1"/>
          </c:dLbls>
          <c:cat>
            <c:strRef>
              <c:f>НИОКР!$A$36:$A$43</c:f>
              <c:strCache>
                <c:ptCount val="8"/>
                <c:pt idx="0">
                  <c:v>1. Связь</c:v>
                </c:pt>
                <c:pt idx="1">
                  <c:v>2. ДЗЗ</c:v>
                </c:pt>
                <c:pt idx="2">
                  <c:v>3. Наука</c:v>
                </c:pt>
                <c:pt idx="3">
                  <c:v>4. Пилотируемая</c:v>
                </c:pt>
                <c:pt idx="4">
                  <c:v>5. РН</c:v>
                </c:pt>
                <c:pt idx="5">
                  <c:v>6. СУ</c:v>
                </c:pt>
                <c:pt idx="6">
                  <c:v>7. Перспектива</c:v>
                </c:pt>
                <c:pt idx="7">
                  <c:v>9. НИР</c:v>
                </c:pt>
              </c:strCache>
            </c:strRef>
          </c:cat>
          <c:val>
            <c:numRef>
              <c:f>НИОКР!$B$36:$B$43</c:f>
              <c:numCache>
                <c:formatCode>0%</c:formatCode>
                <c:ptCount val="8"/>
                <c:pt idx="0">
                  <c:v>2.7712944572640633E-2</c:v>
                </c:pt>
                <c:pt idx="1">
                  <c:v>0.12218477828228864</c:v>
                </c:pt>
                <c:pt idx="2">
                  <c:v>0.11921684210753185</c:v>
                </c:pt>
                <c:pt idx="3">
                  <c:v>0.3264143660012554</c:v>
                </c:pt>
                <c:pt idx="4">
                  <c:v>0.16198471306442783</c:v>
                </c:pt>
                <c:pt idx="5">
                  <c:v>2.8444020417338636E-2</c:v>
                </c:pt>
                <c:pt idx="6">
                  <c:v>0.16755249150735094</c:v>
                </c:pt>
                <c:pt idx="7">
                  <c:v>4.6489844047169576E-2</c:v>
                </c:pt>
              </c:numCache>
            </c:numRef>
          </c:val>
        </c:ser>
      </c:pie3DChart>
    </c:plotArea>
    <c:legend>
      <c:legendPos val="b"/>
      <c:layout/>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a:t>Доля</a:t>
            </a:r>
            <a:r>
              <a:rPr lang="ru-RU" baseline="0"/>
              <a:t> затрат на пилотируемые программы</a:t>
            </a:r>
            <a:endParaRPr lang="ru-RU"/>
          </a:p>
        </c:rich>
      </c:tx>
      <c:layout/>
    </c:title>
    <c:plotArea>
      <c:layout/>
      <c:barChart>
        <c:barDir val="col"/>
        <c:grouping val="clustered"/>
        <c:ser>
          <c:idx val="0"/>
          <c:order val="0"/>
          <c:spPr>
            <a:solidFill>
              <a:srgbClr val="FF0000"/>
            </a:solidFill>
          </c:spPr>
          <c:dPt>
            <c:idx val="0"/>
            <c:spPr>
              <a:gradFill>
                <a:gsLst>
                  <a:gs pos="0">
                    <a:srgbClr val="DDEBCF"/>
                  </a:gs>
                  <a:gs pos="0">
                    <a:srgbClr val="DDEBCF"/>
                  </a:gs>
                  <a:gs pos="50000">
                    <a:srgbClr val="9CB86E"/>
                  </a:gs>
                  <a:gs pos="100000">
                    <a:srgbClr val="156B13"/>
                  </a:gs>
                </a:gsLst>
                <a:lin ang="5400000" scaled="0"/>
              </a:gradFill>
            </c:spPr>
          </c:dPt>
          <c:dPt>
            <c:idx val="1"/>
            <c:spPr>
              <a:gradFill>
                <a:gsLst>
                  <a:gs pos="0">
                    <a:srgbClr val="03D4A8"/>
                  </a:gs>
                  <a:gs pos="25000">
                    <a:srgbClr val="21D6E0"/>
                  </a:gs>
                  <a:gs pos="75000">
                    <a:srgbClr val="0087E6"/>
                  </a:gs>
                  <a:gs pos="100000">
                    <a:srgbClr val="005CBF"/>
                  </a:gs>
                </a:gsLst>
                <a:lin ang="5400000" scaled="0"/>
              </a:gradFill>
            </c:spPr>
          </c:dPt>
          <c:dPt>
            <c:idx val="2"/>
            <c:spPr>
              <a:gradFill>
                <a:gsLst>
                  <a:gs pos="0">
                    <a:srgbClr val="FFF200"/>
                  </a:gs>
                  <a:gs pos="45000">
                    <a:srgbClr val="FF7A00"/>
                  </a:gs>
                  <a:gs pos="70000">
                    <a:srgbClr val="FF0300"/>
                  </a:gs>
                  <a:gs pos="100000">
                    <a:srgbClr val="4D0808"/>
                  </a:gs>
                </a:gsLst>
                <a:lin ang="5400000" scaled="0"/>
              </a:gradFill>
            </c:spPr>
          </c:dPt>
          <c:dLbls>
            <c:dLbl>
              <c:idx val="0"/>
              <c:layout>
                <c:manualLayout>
                  <c:x val="0"/>
                  <c:y val="0.11574074074074094"/>
                </c:manualLayout>
              </c:layout>
              <c:showVal val="1"/>
            </c:dLbl>
            <c:dLbl>
              <c:idx val="1"/>
              <c:layout>
                <c:manualLayout>
                  <c:x val="0"/>
                  <c:y val="0.1388888888888889"/>
                </c:manualLayout>
              </c:layout>
              <c:showVal val="1"/>
            </c:dLbl>
            <c:dLbl>
              <c:idx val="2"/>
              <c:layout>
                <c:manualLayout>
                  <c:x val="-5.5555555555555558E-3"/>
                  <c:y val="0.14351851851851852"/>
                </c:manualLayout>
              </c:layout>
              <c:showVal val="1"/>
            </c:dLbl>
            <c:txPr>
              <a:bodyPr/>
              <a:lstStyle/>
              <a:p>
                <a:pPr>
                  <a:defRPr sz="1200" b="1"/>
                </a:pPr>
                <a:endParaRPr lang="ru-RU"/>
              </a:p>
            </c:txPr>
            <c:showVal val="1"/>
          </c:dLbls>
          <c:cat>
            <c:strRef>
              <c:f>Бюджет!$E$43:$E$45</c:f>
              <c:strCache>
                <c:ptCount val="3"/>
                <c:pt idx="0">
                  <c:v>ESA</c:v>
                </c:pt>
                <c:pt idx="1">
                  <c:v>NASA</c:v>
                </c:pt>
                <c:pt idx="2">
                  <c:v>Роскосмос</c:v>
                </c:pt>
              </c:strCache>
            </c:strRef>
          </c:cat>
          <c:val>
            <c:numRef>
              <c:f>Бюджет!$F$43:$F$45</c:f>
              <c:numCache>
                <c:formatCode>0%</c:formatCode>
                <c:ptCount val="3"/>
                <c:pt idx="0">
                  <c:v>0.11428571428571445</c:v>
                </c:pt>
                <c:pt idx="1">
                  <c:v>0.15789473684210575</c:v>
                </c:pt>
                <c:pt idx="2">
                  <c:v>0.33000000000000057</c:v>
                </c:pt>
              </c:numCache>
            </c:numRef>
          </c:val>
        </c:ser>
        <c:axId val="92007040"/>
        <c:axId val="92008832"/>
      </c:barChart>
      <c:catAx>
        <c:axId val="92007040"/>
        <c:scaling>
          <c:orientation val="minMax"/>
        </c:scaling>
        <c:axPos val="b"/>
        <c:numFmt formatCode="General" sourceLinked="1"/>
        <c:tickLblPos val="nextTo"/>
        <c:txPr>
          <a:bodyPr/>
          <a:lstStyle/>
          <a:p>
            <a:pPr>
              <a:defRPr b="1"/>
            </a:pPr>
            <a:endParaRPr lang="ru-RU"/>
          </a:p>
        </c:txPr>
        <c:crossAx val="92008832"/>
        <c:crosses val="autoZero"/>
        <c:auto val="1"/>
        <c:lblAlgn val="ctr"/>
        <c:lblOffset val="100"/>
      </c:catAx>
      <c:valAx>
        <c:axId val="92008832"/>
        <c:scaling>
          <c:orientation val="minMax"/>
        </c:scaling>
        <c:axPos val="l"/>
        <c:majorGridlines/>
        <c:numFmt formatCode="0%" sourceLinked="0"/>
        <c:tickLblPos val="nextTo"/>
        <c:txPr>
          <a:bodyPr/>
          <a:lstStyle/>
          <a:p>
            <a:pPr>
              <a:defRPr b="1"/>
            </a:pPr>
            <a:endParaRPr lang="ru-RU"/>
          </a:p>
        </c:txPr>
        <c:crossAx val="92007040"/>
        <c:crosses val="autoZero"/>
        <c:crossBetween val="between"/>
      </c:valAx>
      <c:spPr>
        <a:blipFill>
          <a:blip xmlns:r="http://schemas.openxmlformats.org/officeDocument/2006/relationships" r:embed="rId2"/>
          <a:tile tx="0" ty="0" sx="100000" sy="100000" flip="none" algn="tl"/>
        </a:blipFill>
      </c:spPr>
    </c:plotArea>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3"/>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a:t>Доля космоса РФ</a:t>
            </a:r>
          </a:p>
        </c:rich>
      </c:tx>
      <c:layout/>
    </c:title>
    <c:plotArea>
      <c:layout/>
      <c:barChart>
        <c:barDir val="col"/>
        <c:grouping val="clustered"/>
        <c:ser>
          <c:idx val="0"/>
          <c:order val="0"/>
          <c:spPr>
            <a:solidFill>
              <a:srgbClr val="FF0000"/>
            </a:solidFill>
          </c:spPr>
          <c:cat>
            <c:numRef>
              <c:f>Бюджет!$D$31:$F$31</c:f>
              <c:numCache>
                <c:formatCode>General</c:formatCode>
                <c:ptCount val="3"/>
                <c:pt idx="0">
                  <c:v>2018</c:v>
                </c:pt>
                <c:pt idx="1">
                  <c:v>2019</c:v>
                </c:pt>
                <c:pt idx="2">
                  <c:v>2020</c:v>
                </c:pt>
              </c:numCache>
            </c:numRef>
          </c:cat>
          <c:val>
            <c:numRef>
              <c:f>Бюджет!$D$32:$F$32</c:f>
              <c:numCache>
                <c:formatCode>General</c:formatCode>
                <c:ptCount val="3"/>
                <c:pt idx="0">
                  <c:v>1.0996042671736012E-2</c:v>
                </c:pt>
                <c:pt idx="1">
                  <c:v>1.0547358031863591E-2</c:v>
                </c:pt>
                <c:pt idx="2">
                  <c:v>1.0016790596768556E-2</c:v>
                </c:pt>
              </c:numCache>
            </c:numRef>
          </c:val>
        </c:ser>
        <c:axId val="38546816"/>
        <c:axId val="38597760"/>
      </c:barChart>
      <c:catAx>
        <c:axId val="38546816"/>
        <c:scaling>
          <c:orientation val="minMax"/>
        </c:scaling>
        <c:axPos val="b"/>
        <c:numFmt formatCode="General" sourceLinked="1"/>
        <c:tickLblPos val="nextTo"/>
        <c:txPr>
          <a:bodyPr/>
          <a:lstStyle/>
          <a:p>
            <a:pPr>
              <a:defRPr b="1"/>
            </a:pPr>
            <a:endParaRPr lang="ru-RU"/>
          </a:p>
        </c:txPr>
        <c:crossAx val="38597760"/>
        <c:crosses val="autoZero"/>
        <c:auto val="1"/>
        <c:lblAlgn val="ctr"/>
        <c:lblOffset val="100"/>
      </c:catAx>
      <c:valAx>
        <c:axId val="38597760"/>
        <c:scaling>
          <c:orientation val="minMax"/>
        </c:scaling>
        <c:axPos val="l"/>
        <c:majorGridlines/>
        <c:numFmt formatCode="0.00%" sourceLinked="0"/>
        <c:tickLblPos val="nextTo"/>
        <c:txPr>
          <a:bodyPr/>
          <a:lstStyle/>
          <a:p>
            <a:pPr>
              <a:defRPr b="1"/>
            </a:pPr>
            <a:endParaRPr lang="ru-RU"/>
          </a:p>
        </c:txPr>
        <c:crossAx val="38546816"/>
        <c:crosses val="autoZero"/>
        <c:crossBetween val="between"/>
      </c:valAx>
      <c:spPr>
        <a:blipFill>
          <a:blip xmlns:r="http://schemas.openxmlformats.org/officeDocument/2006/relationships" r:embed="rId2"/>
          <a:tile tx="0" ty="0" sx="100000" sy="100000" flip="none" algn="tl"/>
        </a:blipFill>
      </c:spPr>
    </c:plotArea>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1800"/>
            </a:pPr>
            <a:r>
              <a:rPr lang="ru-RU" sz="1800" dirty="0" smtClean="0"/>
              <a:t>Утвержденные пилотируемые программы</a:t>
            </a:r>
            <a:endParaRPr lang="ru-RU" sz="1800" dirty="0"/>
          </a:p>
        </c:rich>
      </c:tx>
      <c:layout/>
    </c:title>
    <c:view3D>
      <c:rotX val="30"/>
      <c:perspective val="30"/>
    </c:view3D>
    <c:plotArea>
      <c:layout/>
      <c:pie3DChart>
        <c:varyColors val="1"/>
        <c:ser>
          <c:idx val="0"/>
          <c:order val="0"/>
          <c:dLbls>
            <c:txPr>
              <a:bodyPr/>
              <a:lstStyle/>
              <a:p>
                <a:pPr>
                  <a:defRPr sz="1200" b="1"/>
                </a:pPr>
                <a:endParaRPr lang="ru-RU"/>
              </a:p>
            </c:txPr>
            <c:showVal val="1"/>
            <c:showLeaderLines val="1"/>
          </c:dLbls>
          <c:cat>
            <c:strRef>
              <c:f>'2016 вар (сокр) (2)'!$D$26:$D$30</c:f>
              <c:strCache>
                <c:ptCount val="5"/>
                <c:pt idx="0">
                  <c:v>МКС (Эксплуатация)</c:v>
                </c:pt>
                <c:pt idx="1">
                  <c:v>ППТК</c:v>
                </c:pt>
                <c:pt idx="2">
                  <c:v>МКС (Модули)</c:v>
                </c:pt>
                <c:pt idx="3">
                  <c:v>МКС (Наука)</c:v>
                </c:pt>
                <c:pt idx="4">
                  <c:v>ППОИ (Косморобот)</c:v>
                </c:pt>
              </c:strCache>
            </c:strRef>
          </c:cat>
          <c:val>
            <c:numRef>
              <c:f>'2016 вар (сокр) (2)'!$E$26:$E$30</c:f>
              <c:numCache>
                <c:formatCode>0%</c:formatCode>
                <c:ptCount val="5"/>
                <c:pt idx="0">
                  <c:v>0.76621302705310468</c:v>
                </c:pt>
                <c:pt idx="1">
                  <c:v>0.17537576132402333</c:v>
                </c:pt>
                <c:pt idx="2">
                  <c:v>3.7965858705153753E-2</c:v>
                </c:pt>
                <c:pt idx="3">
                  <c:v>1.2691676128962633E-2</c:v>
                </c:pt>
                <c:pt idx="4">
                  <c:v>7.7536767887572524E-3</c:v>
                </c:pt>
              </c:numCache>
            </c:numRef>
          </c:val>
        </c:ser>
      </c:pie3DChart>
    </c:plotArea>
    <c:legend>
      <c:legendPos val="b"/>
      <c:layout/>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a:t>Космическая</a:t>
            </a:r>
            <a:r>
              <a:rPr lang="ru-RU" baseline="0"/>
              <a:t> деятельность стран мира, 2017 г.</a:t>
            </a:r>
            <a:endParaRPr lang="ru-RU"/>
          </a:p>
        </c:rich>
      </c:tx>
    </c:title>
    <c:plotArea>
      <c:layout/>
      <c:barChart>
        <c:barDir val="col"/>
        <c:grouping val="clustered"/>
        <c:ser>
          <c:idx val="0"/>
          <c:order val="0"/>
          <c:spPr>
            <a:solidFill>
              <a:srgbClr val="00B050"/>
            </a:solidFill>
          </c:spPr>
          <c:dPt>
            <c:idx val="0"/>
            <c:sp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c:spPr>
          </c:dPt>
          <c:dPt>
            <c:idx val="1"/>
            <c:spPr>
              <a:solidFill>
                <a:srgbClr val="FF0000"/>
              </a:solidFill>
            </c:spPr>
          </c:dPt>
          <c:dPt>
            <c:idx val="2"/>
            <c:spPr>
              <a:solidFill>
                <a:srgbClr val="FFFF00"/>
              </a:solidFill>
            </c:spPr>
          </c:dPt>
          <c:dPt>
            <c:idx val="3"/>
            <c:spPr>
              <a:blipFill>
                <a:blip xmlns:r="http://schemas.openxmlformats.org/officeDocument/2006/relationships" r:embed="rId2"/>
                <a:tile tx="0" ty="0" sx="100000" sy="100000" flip="none" algn="tl"/>
              </a:blipFill>
            </c:spPr>
          </c:dPt>
          <c:dPt>
            <c:idx val="5"/>
            <c:spPr>
              <a:blipFill>
                <a:blip xmlns:r="http://schemas.openxmlformats.org/officeDocument/2006/relationships" r:embed="rId3"/>
                <a:tile tx="0" ty="0" sx="100000" sy="100000" flip="none" algn="tl"/>
              </a:blipFill>
            </c:spPr>
          </c:dPt>
          <c:cat>
            <c:strRef>
              <c:f>График!$F$446:$F$470</c:f>
              <c:strCache>
                <c:ptCount val="25"/>
                <c:pt idx="0">
                  <c:v>US</c:v>
                </c:pt>
                <c:pt idx="1">
                  <c:v>RU</c:v>
                </c:pt>
                <c:pt idx="2">
                  <c:v>CN</c:v>
                </c:pt>
                <c:pt idx="3">
                  <c:v>EU</c:v>
                </c:pt>
                <c:pt idx="4">
                  <c:v>IN</c:v>
                </c:pt>
                <c:pt idx="5">
                  <c:v>JP</c:v>
                </c:pt>
                <c:pt idx="6">
                  <c:v>Mo</c:v>
                </c:pt>
                <c:pt idx="7">
                  <c:v>KR</c:v>
                </c:pt>
                <c:pt idx="8">
                  <c:v>TW</c:v>
                </c:pt>
                <c:pt idx="9">
                  <c:v>BR</c:v>
                </c:pt>
                <c:pt idx="10">
                  <c:v>AO</c:v>
                </c:pt>
                <c:pt idx="11">
                  <c:v>DZ</c:v>
                </c:pt>
                <c:pt idx="12">
                  <c:v>ID</c:v>
                </c:pt>
                <c:pt idx="13">
                  <c:v>VE</c:v>
                </c:pt>
                <c:pt idx="14">
                  <c:v>MA</c:v>
                </c:pt>
                <c:pt idx="15">
                  <c:v>IL</c:v>
                </c:pt>
                <c:pt idx="16">
                  <c:v>AU</c:v>
                </c:pt>
                <c:pt idx="17">
                  <c:v>KZ</c:v>
                </c:pt>
                <c:pt idx="18">
                  <c:v>CL</c:v>
                </c:pt>
                <c:pt idx="19">
                  <c:v>EC </c:v>
                </c:pt>
                <c:pt idx="20">
                  <c:v>AE</c:v>
                </c:pt>
                <c:pt idx="21">
                  <c:v>ZA</c:v>
                </c:pt>
                <c:pt idx="22">
                  <c:v>CA</c:v>
                </c:pt>
                <c:pt idx="23">
                  <c:v>TR</c:v>
                </c:pt>
                <c:pt idx="24">
                  <c:v>UA</c:v>
                </c:pt>
              </c:strCache>
            </c:strRef>
          </c:cat>
          <c:val>
            <c:numRef>
              <c:f>График!$G$446:$G$470</c:f>
              <c:numCache>
                <c:formatCode>0.0%</c:formatCode>
                <c:ptCount val="25"/>
                <c:pt idx="0">
                  <c:v>0.35952885134336565</c:v>
                </c:pt>
                <c:pt idx="1">
                  <c:v>0.1629194205248248</c:v>
                </c:pt>
                <c:pt idx="2">
                  <c:v>0.14216160864128938</c:v>
                </c:pt>
                <c:pt idx="3">
                  <c:v>0.12760299252171522</c:v>
                </c:pt>
                <c:pt idx="4">
                  <c:v>5.9102986696842788E-2</c:v>
                </c:pt>
                <c:pt idx="5">
                  <c:v>5.7370468320325912E-2</c:v>
                </c:pt>
                <c:pt idx="6">
                  <c:v>4.1993161828547405E-2</c:v>
                </c:pt>
                <c:pt idx="7">
                  <c:v>1.2247075013827017E-2</c:v>
                </c:pt>
                <c:pt idx="8">
                  <c:v>7.8839054868847114E-3</c:v>
                </c:pt>
                <c:pt idx="9">
                  <c:v>6.7956751897152116E-3</c:v>
                </c:pt>
                <c:pt idx="10">
                  <c:v>6.7626888071642193E-3</c:v>
                </c:pt>
                <c:pt idx="11">
                  <c:v>6.1137004120817989E-3</c:v>
                </c:pt>
                <c:pt idx="12">
                  <c:v>4.1470998924514882E-3</c:v>
                </c:pt>
                <c:pt idx="13">
                  <c:v>3.3346804149976413E-3</c:v>
                </c:pt>
                <c:pt idx="14">
                  <c:v>1.9670665957144322E-3</c:v>
                </c:pt>
                <c:pt idx="15">
                  <c:v>2.9781263573636503E-5</c:v>
                </c:pt>
                <c:pt idx="16">
                  <c:v>9.0629839044235304E-6</c:v>
                </c:pt>
                <c:pt idx="17">
                  <c:v>7.4453158934091318E-6</c:v>
                </c:pt>
                <c:pt idx="18">
                  <c:v>5.4356960649856605E-6</c:v>
                </c:pt>
                <c:pt idx="19">
                  <c:v>4.2037170178460583E-6</c:v>
                </c:pt>
                <c:pt idx="20">
                  <c:v>3.722657946704565E-6</c:v>
                </c:pt>
                <c:pt idx="21">
                  <c:v>2.5619073865841642E-6</c:v>
                </c:pt>
                <c:pt idx="22">
                  <c:v>2.5619073865841642E-6</c:v>
                </c:pt>
                <c:pt idx="23">
                  <c:v>2.5619073865841642E-6</c:v>
                </c:pt>
                <c:pt idx="24">
                  <c:v>1.2809536932920781E-6</c:v>
                </c:pt>
              </c:numCache>
            </c:numRef>
          </c:val>
        </c:ser>
        <c:gapWidth val="30"/>
        <c:axId val="39774464"/>
        <c:axId val="39653376"/>
      </c:barChart>
      <c:catAx>
        <c:axId val="39774464"/>
        <c:scaling>
          <c:orientation val="minMax"/>
        </c:scaling>
        <c:axPos val="b"/>
        <c:numFmt formatCode="General" sourceLinked="1"/>
        <c:tickLblPos val="nextTo"/>
        <c:txPr>
          <a:bodyPr/>
          <a:lstStyle/>
          <a:p>
            <a:pPr>
              <a:defRPr b="1"/>
            </a:pPr>
            <a:endParaRPr lang="ru-RU"/>
          </a:p>
        </c:txPr>
        <c:crossAx val="39653376"/>
        <c:crosses val="autoZero"/>
        <c:auto val="1"/>
        <c:lblAlgn val="ctr"/>
        <c:lblOffset val="100"/>
      </c:catAx>
      <c:valAx>
        <c:axId val="39653376"/>
        <c:scaling>
          <c:orientation val="minMax"/>
        </c:scaling>
        <c:axPos val="l"/>
        <c:majorGridlines>
          <c:spPr>
            <a:ln w="0">
              <a:solidFill>
                <a:srgbClr val="4E67C8"/>
              </a:solidFill>
            </a:ln>
          </c:spPr>
        </c:majorGridlines>
        <c:numFmt formatCode="0%" sourceLinked="0"/>
        <c:tickLblPos val="nextTo"/>
        <c:txPr>
          <a:bodyPr/>
          <a:lstStyle/>
          <a:p>
            <a:pPr>
              <a:defRPr b="1"/>
            </a:pPr>
            <a:endParaRPr lang="ru-RU"/>
          </a:p>
        </c:txPr>
        <c:crossAx val="39774464"/>
        <c:crosses val="autoZero"/>
        <c:crossBetween val="between"/>
      </c:valAx>
      <c:spPr>
        <a:blipFill>
          <a:blip xmlns:r="http://schemas.openxmlformats.org/officeDocument/2006/relationships" r:embed="rId4"/>
          <a:tile tx="0" ty="0" sx="100000" sy="100000" flip="none" algn="tl"/>
        </a:blipFill>
      </c:spPr>
    </c:plotArea>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5"/>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73259-37FD-4C2C-B66F-1017C978A8F1}" type="datetimeFigureOut">
              <a:rPr lang="ru-RU" smtClean="0"/>
              <a:pPr/>
              <a:t>12.02.2018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19487-9115-453F-8EBF-DE8FA5C337A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24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5F19487-9115-453F-8EBF-DE8FA5C337A1}"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2/12/2018</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path-2.narod.ru/" TargetMode="External"/><Relationship Id="rId4" Type="http://schemas.openxmlformats.org/officeDocument/2006/relationships/hyperlink" Target="mailto:i_mois@mail.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505789"/>
            <a:ext cx="9144000" cy="882119"/>
          </a:xfrm>
        </p:spPr>
        <p:txBody>
          <a:bodyPr>
            <a:normAutofit/>
          </a:bodyPr>
          <a:lstStyle/>
          <a:p>
            <a:pPr algn="ctr"/>
            <a:r>
              <a:rPr lang="ru-RU" sz="1400" i="1" dirty="0" smtClean="0"/>
              <a:t>Варианты проектов пилотируемых программ Российской Федерации</a:t>
            </a:r>
          </a:p>
          <a:p>
            <a:pPr algn="ctr"/>
            <a:r>
              <a:rPr lang="ru-RU" sz="1400" i="1" dirty="0" smtClean="0"/>
              <a:t>после завершения работы Международной космической станции</a:t>
            </a:r>
            <a:r>
              <a:rPr lang="ru-RU" sz="1800" dirty="0" smtClean="0"/>
              <a:t> </a:t>
            </a:r>
            <a:endParaRPr lang="en-US" sz="1800" dirty="0"/>
          </a:p>
        </p:txBody>
      </p:sp>
      <p:sp>
        <p:nvSpPr>
          <p:cNvPr id="4" name="Заголовок 3"/>
          <p:cNvSpPr>
            <a:spLocks noGrp="1"/>
          </p:cNvSpPr>
          <p:nvPr>
            <p:ph type="ctrTitle"/>
          </p:nvPr>
        </p:nvSpPr>
        <p:spPr>
          <a:xfrm>
            <a:off x="0" y="1583704"/>
            <a:ext cx="9144000" cy="772997"/>
          </a:xfrm>
        </p:spPr>
        <p:txBody>
          <a:bodyPr/>
          <a:lstStyle/>
          <a:p>
            <a:pPr algn="ctr">
              <a:buNone/>
            </a:pPr>
            <a:r>
              <a:rPr lang="ru-RU" sz="3600" dirty="0" smtClean="0"/>
              <a:t>Что после  МКС?</a:t>
            </a:r>
            <a:endParaRPr lang="ru-RU" sz="3600" dirty="0"/>
          </a:p>
        </p:txBody>
      </p:sp>
      <p:sp>
        <p:nvSpPr>
          <p:cNvPr id="5" name="Subtitle 1"/>
          <p:cNvSpPr txBox="1">
            <a:spLocks/>
          </p:cNvSpPr>
          <p:nvPr/>
        </p:nvSpPr>
        <p:spPr>
          <a:xfrm>
            <a:off x="0" y="5963791"/>
            <a:ext cx="9144000" cy="35687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sz="1600" b="0" i="0" u="none" strike="noStrike" kern="1200" cap="none" spc="0" normalizeH="0" baseline="0" noProof="0" dirty="0" smtClean="0">
                <a:ln>
                  <a:noFill/>
                </a:ln>
                <a:solidFill>
                  <a:schemeClr val="tx2"/>
                </a:solidFill>
                <a:effectLst/>
                <a:uLnTx/>
                <a:uFillTx/>
                <a:latin typeface="+mn-lt"/>
                <a:ea typeface="+mn-ea"/>
                <a:cs typeface="+mn-cs"/>
              </a:rPr>
              <a:t>08.02.2018</a:t>
            </a:r>
            <a:endParaRPr kumimoji="0" lang="en-US" sz="1600" b="0" i="0" u="none" strike="noStrike" kern="1200" cap="none" spc="0" normalizeH="0" baseline="0" noProof="0" dirty="0">
              <a:ln>
                <a:noFill/>
              </a:ln>
              <a:solidFill>
                <a:schemeClr val="tx2"/>
              </a:solidFill>
              <a:effectLst/>
              <a:uLnTx/>
              <a:uFillTx/>
              <a:latin typeface="+mn-lt"/>
              <a:ea typeface="+mn-ea"/>
              <a:cs typeface="+mn-cs"/>
            </a:endParaRPr>
          </a:p>
        </p:txBody>
      </p:sp>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7" name="Заголовок 3"/>
          <p:cNvSpPr txBox="1">
            <a:spLocks/>
          </p:cNvSpPr>
          <p:nvPr/>
        </p:nvSpPr>
        <p:spPr>
          <a:xfrm>
            <a:off x="0" y="2942735"/>
            <a:ext cx="9144000" cy="772997"/>
          </a:xfrm>
          <a:prstGeom prst="rect">
            <a:avLst/>
          </a:prstGeom>
          <a:effectLst/>
        </p:spPr>
        <p:txBody>
          <a:bodyPr vert="horz" lIns="91440" tIns="45720" rIns="91440" bIns="45720" rtlCol="0" anchor="t" anchorCtr="0">
            <a:noAutofit/>
          </a:bodyPr>
          <a:lstStyle/>
          <a:p>
            <a:pPr marL="640080" marR="0" lvl="0" indent="-45720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2400" b="1" i="1"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БКП для РФ</a:t>
            </a:r>
            <a:endParaRPr kumimoji="0" lang="ru-RU" sz="2400" b="1" i="1"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Tree>
    <p:extLst>
      <p:ext uri="{BB962C8B-B14F-4D97-AF65-F5344CB8AC3E}">
        <p14:creationId xmlns="" xmlns:p14="http://schemas.microsoft.com/office/powerpoint/2010/main" val="284945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8"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72706" name="Picture 2" descr="https://cdnimg.rg.ru/pril/article/105/96/07/kosm600.jpg"/>
          <p:cNvPicPr>
            <a:picLocks noChangeAspect="1" noChangeArrowheads="1"/>
          </p:cNvPicPr>
          <p:nvPr/>
        </p:nvPicPr>
        <p:blipFill>
          <a:blip r:embed="rId4" cstate="print"/>
          <a:srcRect/>
          <a:stretch>
            <a:fillRect/>
          </a:stretch>
        </p:blipFill>
        <p:spPr bwMode="auto">
          <a:xfrm>
            <a:off x="1676791" y="955021"/>
            <a:ext cx="6458539" cy="5080717"/>
          </a:xfrm>
          <a:prstGeom prst="rect">
            <a:avLst/>
          </a:prstGeom>
          <a:noFill/>
        </p:spPr>
      </p:pic>
    </p:spTree>
    <p:extLst>
      <p:ext uri="{BB962C8B-B14F-4D97-AF65-F5344CB8AC3E}">
        <p14:creationId xmlns="" xmlns:p14="http://schemas.microsoft.com/office/powerpoint/2010/main" val="284945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8"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sp>
        <p:nvSpPr>
          <p:cNvPr id="4" name="Прямоугольник 3"/>
          <p:cNvSpPr/>
          <p:nvPr/>
        </p:nvSpPr>
        <p:spPr>
          <a:xfrm>
            <a:off x="3376256" y="4582940"/>
            <a:ext cx="2919389" cy="369332"/>
          </a:xfrm>
          <a:prstGeom prst="rect">
            <a:avLst/>
          </a:prstGeom>
        </p:spPr>
        <p:txBody>
          <a:bodyPr wrap="none">
            <a:spAutoFit/>
          </a:bodyPr>
          <a:lstStyle/>
          <a:p>
            <a:r>
              <a:rPr lang="en-US" b="1" dirty="0" smtClean="0"/>
              <a:t>Asteroid Redirect Mission</a:t>
            </a:r>
            <a:endParaRPr lang="en-US" b="1" dirty="0"/>
          </a:p>
        </p:txBody>
      </p:sp>
      <p:pic>
        <p:nvPicPr>
          <p:cNvPr id="3074" name="Picture 2"/>
          <p:cNvPicPr>
            <a:picLocks noChangeAspect="1" noChangeArrowheads="1"/>
          </p:cNvPicPr>
          <p:nvPr/>
        </p:nvPicPr>
        <p:blipFill>
          <a:blip r:embed="rId4" cstate="print"/>
          <a:srcRect/>
          <a:stretch>
            <a:fillRect/>
          </a:stretch>
        </p:blipFill>
        <p:spPr bwMode="auto">
          <a:xfrm>
            <a:off x="1518075" y="1046473"/>
            <a:ext cx="6635750" cy="3181350"/>
          </a:xfrm>
          <a:prstGeom prst="rect">
            <a:avLst/>
          </a:prstGeom>
          <a:noFill/>
          <a:ln w="9525">
            <a:noFill/>
            <a:miter lim="800000"/>
            <a:headEnd/>
            <a:tailEnd/>
          </a:ln>
          <a:effectLst/>
        </p:spPr>
      </p:pic>
    </p:spTree>
    <p:extLst>
      <p:ext uri="{BB962C8B-B14F-4D97-AF65-F5344CB8AC3E}">
        <p14:creationId xmlns="" xmlns:p14="http://schemas.microsoft.com/office/powerpoint/2010/main" val="284945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8"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1026" name="Рисунок 1"/>
          <p:cNvPicPr>
            <a:picLocks noChangeAspect="1" noChangeArrowheads="1"/>
          </p:cNvPicPr>
          <p:nvPr/>
        </p:nvPicPr>
        <p:blipFill>
          <a:blip r:embed="rId4" cstate="print"/>
          <a:srcRect/>
          <a:stretch>
            <a:fillRect/>
          </a:stretch>
        </p:blipFill>
        <p:spPr bwMode="auto">
          <a:xfrm>
            <a:off x="2006502" y="1620936"/>
            <a:ext cx="5943600" cy="3962400"/>
          </a:xfrm>
          <a:prstGeom prst="rect">
            <a:avLst/>
          </a:prstGeom>
          <a:noFill/>
          <a:ln w="9525">
            <a:noFill/>
            <a:miter lim="800000"/>
            <a:headEnd/>
            <a:tailEnd/>
          </a:ln>
        </p:spPr>
      </p:pic>
    </p:spTree>
    <p:extLst>
      <p:ext uri="{BB962C8B-B14F-4D97-AF65-F5344CB8AC3E}">
        <p14:creationId xmlns="" xmlns:p14="http://schemas.microsoft.com/office/powerpoint/2010/main" val="284945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8"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2050" name="Picture 2" descr="Высадка на Луну (иллюстрация NASA/John Frassanito and Associates)."/>
          <p:cNvPicPr>
            <a:picLocks noChangeAspect="1" noChangeArrowheads="1"/>
          </p:cNvPicPr>
          <p:nvPr/>
        </p:nvPicPr>
        <p:blipFill>
          <a:blip r:embed="rId4" cstate="print"/>
          <a:srcRect/>
          <a:stretch>
            <a:fillRect/>
          </a:stretch>
        </p:blipFill>
        <p:spPr bwMode="auto">
          <a:xfrm>
            <a:off x="4223208" y="3428509"/>
            <a:ext cx="4552950" cy="2562225"/>
          </a:xfrm>
          <a:prstGeom prst="rect">
            <a:avLst/>
          </a:prstGeom>
          <a:noFill/>
          <a:ln w="9525">
            <a:noFill/>
            <a:miter lim="800000"/>
            <a:headEnd/>
            <a:tailEnd/>
          </a:ln>
        </p:spPr>
      </p:pic>
      <p:pic>
        <p:nvPicPr>
          <p:cNvPr id="2051" name="Picture 3" descr="Выход на лунную орбиту (иллюстрация NASA/John Frassanito and Associates)."/>
          <p:cNvPicPr>
            <a:picLocks noChangeAspect="1" noChangeArrowheads="1"/>
          </p:cNvPicPr>
          <p:nvPr/>
        </p:nvPicPr>
        <p:blipFill>
          <a:blip r:embed="rId5" cstate="print"/>
          <a:srcRect/>
          <a:stretch>
            <a:fillRect/>
          </a:stretch>
        </p:blipFill>
        <p:spPr bwMode="auto">
          <a:xfrm>
            <a:off x="461913" y="1018096"/>
            <a:ext cx="4552950" cy="3143250"/>
          </a:xfrm>
          <a:prstGeom prst="rect">
            <a:avLst/>
          </a:prstGeom>
          <a:noFill/>
          <a:ln w="9525">
            <a:noFill/>
            <a:miter lim="800000"/>
            <a:headEnd/>
            <a:tailEnd/>
          </a:ln>
        </p:spPr>
      </p:pic>
      <p:sp>
        <p:nvSpPr>
          <p:cNvPr id="7" name="Прямоугольник 6"/>
          <p:cNvSpPr/>
          <p:nvPr/>
        </p:nvSpPr>
        <p:spPr>
          <a:xfrm>
            <a:off x="1422837" y="5299377"/>
            <a:ext cx="1547218" cy="369332"/>
          </a:xfrm>
          <a:prstGeom prst="rect">
            <a:avLst/>
          </a:prstGeom>
        </p:spPr>
        <p:txBody>
          <a:bodyPr wrap="none">
            <a:spAutoFit/>
          </a:bodyPr>
          <a:lstStyle/>
          <a:p>
            <a:r>
              <a:rPr lang="en-US" dirty="0" smtClean="0"/>
              <a:t>Constellation</a:t>
            </a:r>
            <a:endParaRPr lang="ru-RU" dirty="0"/>
          </a:p>
        </p:txBody>
      </p:sp>
    </p:spTree>
    <p:extLst>
      <p:ext uri="{BB962C8B-B14F-4D97-AF65-F5344CB8AC3E}">
        <p14:creationId xmlns="" xmlns:p14="http://schemas.microsoft.com/office/powerpoint/2010/main" val="284945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8"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7170" name="Picture 2" descr="Луна — суровая хозяйка. Китай и Европа собираются вместе осваивать спутник Земли. Новости Науки - 24 Лента РУ"/>
          <p:cNvPicPr>
            <a:picLocks noChangeAspect="1" noChangeArrowheads="1"/>
          </p:cNvPicPr>
          <p:nvPr/>
        </p:nvPicPr>
        <p:blipFill>
          <a:blip r:embed="rId4" cstate="print"/>
          <a:srcRect/>
          <a:stretch>
            <a:fillRect/>
          </a:stretch>
        </p:blipFill>
        <p:spPr bwMode="auto">
          <a:xfrm>
            <a:off x="1885360" y="997591"/>
            <a:ext cx="5651369" cy="2966969"/>
          </a:xfrm>
          <a:prstGeom prst="rect">
            <a:avLst/>
          </a:prstGeom>
          <a:noFill/>
        </p:spPr>
      </p:pic>
      <p:sp>
        <p:nvSpPr>
          <p:cNvPr id="5" name="Прямоугольник 4"/>
          <p:cNvSpPr/>
          <p:nvPr/>
        </p:nvSpPr>
        <p:spPr>
          <a:xfrm>
            <a:off x="3615030" y="4450964"/>
            <a:ext cx="2345514" cy="369332"/>
          </a:xfrm>
          <a:prstGeom prst="rect">
            <a:avLst/>
          </a:prstGeom>
        </p:spPr>
        <p:txBody>
          <a:bodyPr wrap="none">
            <a:spAutoFit/>
          </a:bodyPr>
          <a:lstStyle/>
          <a:p>
            <a:r>
              <a:rPr lang="ru-RU" dirty="0" smtClean="0"/>
              <a:t>Лунная деревня </a:t>
            </a:r>
            <a:r>
              <a:rPr lang="en-US" dirty="0" smtClean="0"/>
              <a:t>ESA</a:t>
            </a:r>
            <a:endParaRPr lang="ru-RU" dirty="0"/>
          </a:p>
        </p:txBody>
      </p:sp>
    </p:spTree>
    <p:extLst>
      <p:ext uri="{BB962C8B-B14F-4D97-AF65-F5344CB8AC3E}">
        <p14:creationId xmlns="" xmlns:p14="http://schemas.microsoft.com/office/powerpoint/2010/main" val="2849457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8"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5122" name="Picture 2" descr="http://cdn.forbes.ru/sites/default/files/styles/900_566/public/story_images/1491308501_boeing-001_copy.jpg__1506614164__68851.jpg?itok=_J3MldN5"/>
          <p:cNvPicPr>
            <a:picLocks noChangeAspect="1" noChangeArrowheads="1"/>
          </p:cNvPicPr>
          <p:nvPr/>
        </p:nvPicPr>
        <p:blipFill>
          <a:blip r:embed="rId4" cstate="print"/>
          <a:srcRect/>
          <a:stretch>
            <a:fillRect/>
          </a:stretch>
        </p:blipFill>
        <p:spPr bwMode="auto">
          <a:xfrm>
            <a:off x="1015755" y="795717"/>
            <a:ext cx="7112491" cy="4472967"/>
          </a:xfrm>
          <a:prstGeom prst="rect">
            <a:avLst/>
          </a:prstGeom>
          <a:noFill/>
        </p:spPr>
      </p:pic>
      <p:sp>
        <p:nvSpPr>
          <p:cNvPr id="5" name="Прямоугольник 4"/>
          <p:cNvSpPr/>
          <p:nvPr/>
        </p:nvSpPr>
        <p:spPr>
          <a:xfrm>
            <a:off x="3268907" y="5940400"/>
            <a:ext cx="3030701" cy="369332"/>
          </a:xfrm>
          <a:prstGeom prst="rect">
            <a:avLst/>
          </a:prstGeom>
        </p:spPr>
        <p:txBody>
          <a:bodyPr wrap="none">
            <a:spAutoFit/>
          </a:bodyPr>
          <a:lstStyle/>
          <a:p>
            <a:r>
              <a:rPr lang="en-US" dirty="0" smtClean="0"/>
              <a:t>Deep Space Gateway</a:t>
            </a:r>
            <a:r>
              <a:rPr lang="ru-RU" dirty="0" smtClean="0"/>
              <a:t>, 2017</a:t>
            </a:r>
            <a:r>
              <a:rPr lang="en-US" dirty="0" smtClean="0"/>
              <a:t> </a:t>
            </a:r>
            <a:endParaRPr lang="ru-RU" dirty="0"/>
          </a:p>
        </p:txBody>
      </p:sp>
    </p:spTree>
    <p:extLst>
      <p:ext uri="{BB962C8B-B14F-4D97-AF65-F5344CB8AC3E}">
        <p14:creationId xmlns="" xmlns:p14="http://schemas.microsoft.com/office/powerpoint/2010/main" val="284945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41986" name="Picture 2" descr="http://spacelin.ru/wa-data/public/blog/img/%D0%A0%D0%B8%D1%81%D1%83%D0%BD%D0%BE%D0%BA7.jpg"/>
          <p:cNvPicPr>
            <a:picLocks noChangeAspect="1" noChangeArrowheads="1"/>
          </p:cNvPicPr>
          <p:nvPr/>
        </p:nvPicPr>
        <p:blipFill>
          <a:blip r:embed="rId4" cstate="print"/>
          <a:srcRect/>
          <a:stretch>
            <a:fillRect/>
          </a:stretch>
        </p:blipFill>
        <p:spPr bwMode="auto">
          <a:xfrm>
            <a:off x="956854" y="720365"/>
            <a:ext cx="7648575" cy="4933950"/>
          </a:xfrm>
          <a:prstGeom prst="rect">
            <a:avLst/>
          </a:prstGeom>
          <a:noFill/>
        </p:spPr>
      </p:pic>
      <p:sp>
        <p:nvSpPr>
          <p:cNvPr id="5" name="Заголовок 3"/>
          <p:cNvSpPr txBox="1">
            <a:spLocks/>
          </p:cNvSpPr>
          <p:nvPr/>
        </p:nvSpPr>
        <p:spPr>
          <a:xfrm>
            <a:off x="1414021" y="6260971"/>
            <a:ext cx="6221689" cy="395926"/>
          </a:xfrm>
          <a:prstGeom prst="rect">
            <a:avLst/>
          </a:prstGeom>
          <a:effectLst/>
        </p:spPr>
        <p:txBody>
          <a:bodyPr vert="horz" lIns="91440" tIns="45720" rIns="91440" bIns="45720" rtlCol="0" anchor="t" anchorCtr="0">
            <a:noAutofit/>
          </a:bodyPr>
          <a:lstStyle/>
          <a:p>
            <a:pPr marL="640080" indent="-457200" algn="ctr">
              <a:spcBef>
                <a:spcPct val="0"/>
              </a:spcBef>
              <a:buClr>
                <a:schemeClr val="accent6">
                  <a:lumMod val="75000"/>
                </a:schemeClr>
              </a:buClr>
              <a:buSzPct val="128000"/>
            </a:pPr>
            <a:r>
              <a:rPr kumimoji="0" lang="ru-RU" sz="14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2019-2022, САС- 10 лет, </a:t>
            </a:r>
            <a:r>
              <a:rPr lang="ru-RU" sz="1400" dirty="0" smtClean="0"/>
              <a:t>66 тонн, 3 чел</a:t>
            </a:r>
          </a:p>
          <a:p>
            <a:pPr marL="640080" indent="-457200" algn="ctr">
              <a:spcBef>
                <a:spcPct val="0"/>
              </a:spcBef>
              <a:buClr>
                <a:schemeClr val="accent6">
                  <a:lumMod val="75000"/>
                </a:schemeClr>
              </a:buClr>
              <a:buSzPct val="128000"/>
            </a:pPr>
            <a:endParaRPr lang="ru-RU" sz="1400" dirty="0" smtClean="0"/>
          </a:p>
          <a:p>
            <a:pPr marL="640080" lvl="0" indent="-457200" algn="ctr">
              <a:spcBef>
                <a:spcPct val="0"/>
              </a:spcBef>
              <a:buClr>
                <a:schemeClr val="accent6">
                  <a:lumMod val="75000"/>
                </a:schemeClr>
              </a:buClr>
              <a:buSzPct val="128000"/>
            </a:pPr>
            <a:r>
              <a:rPr kumimoji="0" lang="ru-RU" sz="14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 </a:t>
            </a:r>
            <a:endParaRPr kumimoji="0" lang="ru-RU" sz="14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Tree>
    <p:extLst>
      <p:ext uri="{BB962C8B-B14F-4D97-AF65-F5344CB8AC3E}">
        <p14:creationId xmlns="" xmlns:p14="http://schemas.microsoft.com/office/powerpoint/2010/main" val="284945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16385" name="Picture 1"/>
          <p:cNvPicPr>
            <a:picLocks noChangeAspect="1" noChangeArrowheads="1"/>
          </p:cNvPicPr>
          <p:nvPr/>
        </p:nvPicPr>
        <p:blipFill>
          <a:blip r:embed="rId4" cstate="print"/>
          <a:srcRect/>
          <a:stretch>
            <a:fillRect/>
          </a:stretch>
        </p:blipFill>
        <p:spPr bwMode="auto">
          <a:xfrm>
            <a:off x="975050" y="1065229"/>
            <a:ext cx="7193900" cy="4008094"/>
          </a:xfrm>
          <a:prstGeom prst="rect">
            <a:avLst/>
          </a:prstGeom>
          <a:noFill/>
          <a:ln w="9525">
            <a:noFill/>
            <a:miter lim="800000"/>
            <a:headEnd/>
            <a:tailEnd/>
          </a:ln>
          <a:effectLst/>
        </p:spPr>
      </p:pic>
    </p:spTree>
    <p:extLst>
      <p:ext uri="{BB962C8B-B14F-4D97-AF65-F5344CB8AC3E}">
        <p14:creationId xmlns="" xmlns:p14="http://schemas.microsoft.com/office/powerpoint/2010/main" val="2849457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sp>
        <p:nvSpPr>
          <p:cNvPr id="4" name="Прямоугольник 3"/>
          <p:cNvSpPr/>
          <p:nvPr/>
        </p:nvSpPr>
        <p:spPr>
          <a:xfrm>
            <a:off x="131976" y="415681"/>
            <a:ext cx="8766927" cy="6032421"/>
          </a:xfrm>
          <a:prstGeom prst="rect">
            <a:avLst/>
          </a:prstGeom>
        </p:spPr>
        <p:txBody>
          <a:bodyPr wrap="square">
            <a:spAutoFit/>
          </a:bodyPr>
          <a:lstStyle/>
          <a:p>
            <a:pPr algn="ctr"/>
            <a:r>
              <a:rPr lang="ru-RU" sz="2000" b="1" dirty="0" smtClean="0">
                <a:solidFill>
                  <a:srgbClr val="00B050"/>
                </a:solidFill>
                <a:effectLst>
                  <a:reflection blurRad="6350" stA="55000" endA="300" endPos="45500" dir="5400000" sy="-100000" algn="bl" rotWithShape="0"/>
                </a:effectLst>
                <a:latin typeface="+mj-lt"/>
                <a:ea typeface="+mj-ea"/>
                <a:cs typeface="+mj-cs"/>
              </a:rPr>
              <a:t>Три принципа выбора космических проектов </a:t>
            </a:r>
          </a:p>
          <a:p>
            <a:pPr algn="ctr"/>
            <a:r>
              <a:rPr lang="ru-RU" sz="1400" dirty="0" smtClean="0"/>
              <a:t>(</a:t>
            </a:r>
            <a:r>
              <a:rPr lang="ru-RU" sz="1400" i="1" dirty="0" smtClean="0"/>
              <a:t>по направлению «Пилотируемые полеты»</a:t>
            </a:r>
            <a:r>
              <a:rPr lang="ru-RU" sz="1400" dirty="0" smtClean="0"/>
              <a:t>)</a:t>
            </a:r>
          </a:p>
          <a:p>
            <a:pPr algn="ctr"/>
            <a:endParaRPr lang="ru-RU" sz="1400" dirty="0" smtClean="0"/>
          </a:p>
          <a:p>
            <a:pPr marL="342900" indent="-342900">
              <a:buAutoNum type="arabicPeriod"/>
            </a:pPr>
            <a:r>
              <a:rPr lang="ru-RU" b="1" dirty="0" smtClean="0"/>
              <a:t>Каждый проект обязан иметь конкретные задачи и явно выраженный конечный результат.</a:t>
            </a:r>
          </a:p>
          <a:p>
            <a:r>
              <a:rPr lang="ru-RU" sz="1400" dirty="0" smtClean="0"/>
              <a:t>(</a:t>
            </a:r>
            <a:r>
              <a:rPr lang="ru-RU" sz="1200" i="1" dirty="0" smtClean="0"/>
              <a:t>Космос, как и познание, это дорога без конца. Часто таким пониманием руководствуются, предлагая в качестве результата не результат, а движение. И если такой подход годится для отдельного исследователя, то для проектов, требующих значительных ресурсов, объединения усилий государственных институтов, он не подходит. Надо отметить, что соблюдение данного принципа не требует обязательной экономической эффективности проектов, так как результат может и не лежать в экономической плоскости.</a:t>
            </a:r>
            <a:r>
              <a:rPr lang="ru-RU" sz="1400" dirty="0" smtClean="0"/>
              <a:t>)</a:t>
            </a:r>
          </a:p>
          <a:p>
            <a:pPr marL="342900" indent="-342900">
              <a:buAutoNum type="arabicPeriod"/>
            </a:pPr>
            <a:endParaRPr lang="ru-RU" b="1" dirty="0" smtClean="0"/>
          </a:p>
          <a:p>
            <a:pPr marL="342900" indent="-342900"/>
            <a:r>
              <a:rPr lang="ru-RU" b="1" dirty="0" smtClean="0"/>
              <a:t>2. Человек должен работать только там, где без него невозможно обойтись.</a:t>
            </a:r>
          </a:p>
          <a:p>
            <a:r>
              <a:rPr lang="ru-RU" sz="1400" dirty="0" smtClean="0"/>
              <a:t>(</a:t>
            </a:r>
            <a:r>
              <a:rPr lang="ru-RU" sz="1200" i="1" dirty="0" smtClean="0"/>
              <a:t>Это означает отход от принципов начала космической эры, когда сам полет человека в космос, выполнение им каких-либо работ было самоцелью и являлось значительным достижением. Сегодня, в частности вследствие ряда катастроф, в обществе созрело понимание необходимости высокого уровня безопасности при космических полетах. Человек не должен быть объектом экспериментов, связанных с риском для жизни и здоровья. Второе основание данного принципа: обеспечение деятельности человека в космосе – это весьма </a:t>
            </a:r>
            <a:r>
              <a:rPr lang="ru-RU" sz="1200" i="1" dirty="0" err="1" smtClean="0"/>
              <a:t>энергозатратный</a:t>
            </a:r>
            <a:r>
              <a:rPr lang="ru-RU" sz="1200" i="1" dirty="0" smtClean="0"/>
              <a:t> и дорогой процесс. Если что-то может сделать автомат – он сделает это существенно дешевле.</a:t>
            </a:r>
            <a:r>
              <a:rPr lang="ru-RU" sz="1400" dirty="0" smtClean="0"/>
              <a:t>)</a:t>
            </a:r>
          </a:p>
          <a:p>
            <a:endParaRPr lang="ru-RU" sz="1400" dirty="0" smtClean="0"/>
          </a:p>
          <a:p>
            <a:pPr marL="342900" indent="-342900"/>
            <a:r>
              <a:rPr lang="ru-RU" b="1" dirty="0" smtClean="0"/>
              <a:t>3. Основные результаты каждого проекта должны использоваться для последующих шагов на стратегическом направлении развития космонавтики.</a:t>
            </a:r>
          </a:p>
          <a:p>
            <a:pPr indent="-342900"/>
            <a:r>
              <a:rPr lang="ru-RU" sz="1400" dirty="0" smtClean="0"/>
              <a:t>(</a:t>
            </a:r>
            <a:r>
              <a:rPr lang="ru-RU" sz="1200" i="1" dirty="0" smtClean="0"/>
              <a:t>«Не теряй высоту». Основа для такого подхода применительно к космонавтике в том, что можно рывком достичь определенной высоты – слетать на Луну, например. Но если эта высота не станет основой для движения далее, если ее покинуть, взять ее следующий раз уже будет труднее, несмотря на прогресс техники.)</a:t>
            </a:r>
          </a:p>
        </p:txBody>
      </p:sp>
    </p:spTree>
    <p:extLst>
      <p:ext uri="{BB962C8B-B14F-4D97-AF65-F5344CB8AC3E}">
        <p14:creationId xmlns="" xmlns:p14="http://schemas.microsoft.com/office/powerpoint/2010/main" val="284945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sp>
        <p:nvSpPr>
          <p:cNvPr id="4" name="Прямоугольник 3"/>
          <p:cNvSpPr/>
          <p:nvPr/>
        </p:nvSpPr>
        <p:spPr>
          <a:xfrm>
            <a:off x="791852" y="415681"/>
            <a:ext cx="8107051" cy="4924425"/>
          </a:xfrm>
          <a:prstGeom prst="rect">
            <a:avLst/>
          </a:prstGeom>
        </p:spPr>
        <p:txBody>
          <a:bodyPr wrap="square">
            <a:spAutoFit/>
          </a:bodyPr>
          <a:lstStyle/>
          <a:p>
            <a:pPr algn="ctr"/>
            <a:r>
              <a:rPr lang="ru-RU" sz="2400" b="1" dirty="0" smtClean="0">
                <a:solidFill>
                  <a:schemeClr val="accent1"/>
                </a:solidFill>
                <a:effectLst>
                  <a:reflection blurRad="6350" stA="55000" endA="300" endPos="45500" dir="5400000" sy="-100000" algn="bl" rotWithShape="0"/>
                </a:effectLst>
                <a:latin typeface="+mj-lt"/>
                <a:ea typeface="+mj-ea"/>
                <a:cs typeface="+mj-cs"/>
              </a:rPr>
              <a:t>Требования к БКП</a:t>
            </a:r>
          </a:p>
          <a:p>
            <a:pPr algn="ctr"/>
            <a:r>
              <a:rPr lang="ru-RU" sz="1400" dirty="0" smtClean="0"/>
              <a:t>(</a:t>
            </a:r>
            <a:r>
              <a:rPr lang="ru-RU" sz="1400" i="1" dirty="0" smtClean="0"/>
              <a:t>по направлению «Пилотируемые полеты»</a:t>
            </a:r>
            <a:r>
              <a:rPr lang="ru-RU" sz="1400" dirty="0" smtClean="0"/>
              <a:t>)</a:t>
            </a:r>
          </a:p>
          <a:p>
            <a:pPr indent="-457200"/>
            <a:r>
              <a:rPr lang="ru-RU" sz="1600" b="1" dirty="0" smtClean="0">
                <a:solidFill>
                  <a:srgbClr val="FF0000"/>
                </a:solidFill>
                <a:effectLst>
                  <a:reflection blurRad="6350" stA="55000" endA="300" endPos="45500" dir="5400000" sy="-100000" algn="bl" rotWithShape="0"/>
                </a:effectLst>
                <a:latin typeface="+mj-lt"/>
                <a:ea typeface="+mj-ea"/>
                <a:cs typeface="+mj-cs"/>
              </a:rPr>
              <a:t>БКП должен:</a:t>
            </a:r>
          </a:p>
          <a:p>
            <a:endParaRPr lang="ru-RU" sz="1600" b="1" dirty="0" smtClean="0"/>
          </a:p>
          <a:p>
            <a:pPr marL="457200" indent="-457200">
              <a:buAutoNum type="arabicPeriod"/>
            </a:pPr>
            <a:r>
              <a:rPr lang="ru-RU" sz="2000" dirty="0" smtClean="0"/>
              <a:t>Повышать международный статус и авторитет государства.</a:t>
            </a:r>
          </a:p>
          <a:p>
            <a:pPr marL="457200" indent="-457200">
              <a:buAutoNum type="arabicPeriod"/>
            </a:pPr>
            <a:r>
              <a:rPr lang="ru-RU" sz="2000" dirty="0" smtClean="0"/>
              <a:t>Поднимать авторитет государственной власти внутри страны.</a:t>
            </a:r>
          </a:p>
          <a:p>
            <a:pPr marL="457200" indent="-457200">
              <a:buAutoNum type="arabicPeriod"/>
            </a:pPr>
            <a:r>
              <a:rPr lang="ru-RU" sz="2000" dirty="0" smtClean="0"/>
              <a:t>Содействовать развитию космонавтики.</a:t>
            </a:r>
          </a:p>
          <a:p>
            <a:pPr marL="457200" indent="-457200">
              <a:buAutoNum type="arabicPeriod"/>
            </a:pPr>
            <a:r>
              <a:rPr lang="ru-RU" sz="2000" dirty="0" smtClean="0"/>
              <a:t>Определять новые направления космической деятельности.</a:t>
            </a:r>
          </a:p>
          <a:p>
            <a:pPr marL="457200" indent="-457200">
              <a:buAutoNum type="arabicPeriod"/>
            </a:pPr>
            <a:r>
              <a:rPr lang="ru-RU" sz="2000" dirty="0" smtClean="0"/>
              <a:t>Приводить к расширению производственной базы и космической инфраструктуры.</a:t>
            </a:r>
          </a:p>
          <a:p>
            <a:pPr marL="457200" indent="-457200">
              <a:buAutoNum type="arabicPeriod"/>
            </a:pPr>
            <a:r>
              <a:rPr lang="ru-RU" sz="2000" dirty="0" smtClean="0"/>
              <a:t>Увеличивать объем фундаментальных научных знаний.</a:t>
            </a:r>
          </a:p>
          <a:p>
            <a:pPr marL="457200" indent="-457200">
              <a:buAutoNum type="arabicPeriod"/>
            </a:pPr>
            <a:r>
              <a:rPr lang="ru-RU" sz="2000" dirty="0" smtClean="0"/>
              <a:t>Ускорять общий технологический прогресс.</a:t>
            </a:r>
          </a:p>
          <a:p>
            <a:pPr marL="457200" indent="-457200">
              <a:buAutoNum type="arabicPeriod"/>
            </a:pPr>
            <a:endParaRPr lang="ru-RU" sz="2000" dirty="0" smtClean="0"/>
          </a:p>
          <a:p>
            <a:pPr indent="-457200"/>
            <a:r>
              <a:rPr lang="ru-RU" sz="1600" b="1" dirty="0" smtClean="0">
                <a:solidFill>
                  <a:srgbClr val="FF0000"/>
                </a:solidFill>
                <a:effectLst>
                  <a:reflection blurRad="6350" stA="55000" endA="300" endPos="45500" dir="5400000" sy="-100000" algn="bl" rotWithShape="0"/>
                </a:effectLst>
                <a:latin typeface="+mj-lt"/>
                <a:ea typeface="+mj-ea"/>
                <a:cs typeface="+mj-cs"/>
              </a:rPr>
              <a:t>Граничные требования:</a:t>
            </a:r>
          </a:p>
          <a:p>
            <a:pPr indent="-457200">
              <a:buFontTx/>
              <a:buAutoNum type="arabicPeriod"/>
            </a:pPr>
            <a:r>
              <a:rPr lang="ru-RU" sz="1600" b="1" dirty="0" smtClean="0">
                <a:solidFill>
                  <a:schemeClr val="accent1"/>
                </a:solidFill>
                <a:effectLst>
                  <a:reflection blurRad="6350" stA="55000" endA="300" endPos="45500" dir="5400000" sy="-100000" algn="bl" rotWithShape="0"/>
                </a:effectLst>
              </a:rPr>
              <a:t>Техническая осуществимость.</a:t>
            </a:r>
          </a:p>
          <a:p>
            <a:pPr indent="-457200">
              <a:buAutoNum type="arabicPeriod"/>
            </a:pPr>
            <a:r>
              <a:rPr lang="ru-RU" sz="1600" b="1" dirty="0" smtClean="0">
                <a:solidFill>
                  <a:schemeClr val="accent1"/>
                </a:solidFill>
                <a:effectLst>
                  <a:reflection blurRad="6350" stA="55000" endA="300" endPos="45500" dir="5400000" sy="-100000" algn="bl" rotWithShape="0"/>
                </a:effectLst>
                <a:latin typeface="+mj-lt"/>
                <a:ea typeface="+mj-ea"/>
                <a:cs typeface="+mj-cs"/>
              </a:rPr>
              <a:t>Достаточность экономической базы.</a:t>
            </a:r>
          </a:p>
          <a:p>
            <a:pPr indent="-457200">
              <a:buFontTx/>
              <a:buAutoNum type="arabicPeriod"/>
            </a:pPr>
            <a:r>
              <a:rPr lang="ru-RU" sz="1600" b="1" dirty="0" smtClean="0">
                <a:solidFill>
                  <a:schemeClr val="accent1"/>
                </a:solidFill>
                <a:effectLst>
                  <a:reflection blurRad="6350" stA="55000" endA="300" endPos="45500" dir="5400000" sy="-100000" algn="bl" rotWithShape="0"/>
                </a:effectLst>
              </a:rPr>
              <a:t>Наличие общественной поддержки.</a:t>
            </a:r>
          </a:p>
        </p:txBody>
      </p:sp>
    </p:spTree>
    <p:extLst>
      <p:ext uri="{BB962C8B-B14F-4D97-AF65-F5344CB8AC3E}">
        <p14:creationId xmlns="" xmlns:p14="http://schemas.microsoft.com/office/powerpoint/2010/main" val="284945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pic>
        <p:nvPicPr>
          <p:cNvPr id="2050" name="Picture 2" descr="https://im5.kommersant.ru/Issues.photo/RADIO/2018/01/25/KMO_111307_09648_1_t222_155856.jpg"/>
          <p:cNvPicPr>
            <a:picLocks noChangeAspect="1" noChangeArrowheads="1"/>
          </p:cNvPicPr>
          <p:nvPr/>
        </p:nvPicPr>
        <p:blipFill>
          <a:blip r:embed="rId4" cstate="print"/>
          <a:srcRect/>
          <a:stretch>
            <a:fillRect/>
          </a:stretch>
        </p:blipFill>
        <p:spPr bwMode="auto">
          <a:xfrm>
            <a:off x="1998483" y="1074504"/>
            <a:ext cx="5335571" cy="3480277"/>
          </a:xfrm>
          <a:prstGeom prst="rect">
            <a:avLst/>
          </a:prstGeom>
          <a:noFill/>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graphicFrame>
        <p:nvGraphicFramePr>
          <p:cNvPr id="8" name="Таблица 7"/>
          <p:cNvGraphicFramePr>
            <a:graphicFrameLocks noGrp="1"/>
          </p:cNvGraphicFramePr>
          <p:nvPr/>
        </p:nvGraphicFramePr>
        <p:xfrm>
          <a:off x="650450" y="4941488"/>
          <a:ext cx="8031636" cy="1584960"/>
        </p:xfrm>
        <a:graphic>
          <a:graphicData uri="http://schemas.openxmlformats.org/drawingml/2006/table">
            <a:tbl>
              <a:tblPr firstRow="1" bandRow="1">
                <a:tableStyleId>{21E4AEA4-8DFA-4A89-87EB-49C32662AFE0}</a:tableStyleId>
              </a:tblPr>
              <a:tblGrid>
                <a:gridCol w="2007909"/>
                <a:gridCol w="2007909"/>
                <a:gridCol w="2007909"/>
                <a:gridCol w="2007909"/>
              </a:tblGrid>
              <a:tr h="370840">
                <a:tc>
                  <a:txBody>
                    <a:bodyPr/>
                    <a:lstStyle/>
                    <a:p>
                      <a:pPr algn="ctr"/>
                      <a:r>
                        <a:rPr lang="ru-RU" dirty="0" smtClean="0">
                          <a:solidFill>
                            <a:sysClr val="windowText" lastClr="000000"/>
                          </a:solidFill>
                        </a:rPr>
                        <a:t>2020</a:t>
                      </a:r>
                      <a:endParaRPr lang="ru-RU" dirty="0">
                        <a:solidFill>
                          <a:sysClr val="windowText" lastClr="000000"/>
                        </a:solidFill>
                      </a:endParaRPr>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tcPr>
                </a:tc>
                <a:tc>
                  <a:txBody>
                    <a:bodyPr/>
                    <a:lstStyle/>
                    <a:p>
                      <a:pPr algn="ctr"/>
                      <a:r>
                        <a:rPr lang="ru-RU" dirty="0" smtClean="0">
                          <a:solidFill>
                            <a:sysClr val="windowText" lastClr="000000"/>
                          </a:solidFill>
                        </a:rPr>
                        <a:t>2024</a:t>
                      </a:r>
                      <a:endParaRPr lang="ru-RU" dirty="0">
                        <a:solidFill>
                          <a:sysClr val="windowText" lastClr="000000"/>
                        </a:solidFill>
                      </a:endParaRPr>
                    </a:p>
                  </a:txBody>
                  <a:tc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tcPr>
                </a:tc>
                <a:tc>
                  <a:txBody>
                    <a:bodyPr/>
                    <a:lstStyle/>
                    <a:p>
                      <a:pPr algn="ctr"/>
                      <a:r>
                        <a:rPr lang="ru-RU" dirty="0" smtClean="0">
                          <a:solidFill>
                            <a:sysClr val="windowText" lastClr="000000"/>
                          </a:solidFill>
                        </a:rPr>
                        <a:t>2028</a:t>
                      </a:r>
                      <a:endParaRPr lang="ru-RU" dirty="0">
                        <a:solidFill>
                          <a:sysClr val="windowText" lastClr="000000"/>
                        </a:solidFill>
                      </a:endParaRPr>
                    </a:p>
                  </a:txBody>
                  <a:tc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tcPr>
                </a:tc>
                <a:tc>
                  <a:txBody>
                    <a:bodyPr/>
                    <a:lstStyle/>
                    <a:p>
                      <a:pPr algn="ctr"/>
                      <a:r>
                        <a:rPr lang="ru-RU" sz="2800" dirty="0" smtClean="0">
                          <a:solidFill>
                            <a:sysClr val="windowText" lastClr="000000"/>
                          </a:solidFill>
                        </a:rPr>
                        <a:t>∞</a:t>
                      </a:r>
                      <a:endParaRPr lang="ru-RU" sz="2800" dirty="0">
                        <a:solidFill>
                          <a:sysClr val="windowText" lastClr="000000"/>
                        </a:solidFill>
                      </a:endParaRPr>
                    </a:p>
                  </a:txBody>
                  <a:tcPr>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r="100000" b="100000"/>
                      </a:path>
                      <a:tileRect l="-100000" t="-100000"/>
                    </a:gradFill>
                  </a:tcPr>
                </a:tc>
              </a:tr>
              <a:tr h="370840">
                <a:tc>
                  <a:txBody>
                    <a:bodyPr/>
                    <a:lstStyle/>
                    <a:p>
                      <a:r>
                        <a:rPr lang="ru-RU" sz="1600" dirty="0" err="1" smtClean="0"/>
                        <a:t>Заявы</a:t>
                      </a:r>
                      <a:r>
                        <a:rPr lang="ru-RU" sz="1600" dirty="0" smtClean="0"/>
                        <a:t> безответственных политиков </a:t>
                      </a:r>
                    </a:p>
                    <a:p>
                      <a:r>
                        <a:rPr lang="ru-RU" sz="1600" dirty="0" smtClean="0"/>
                        <a:t>в США и РФ</a:t>
                      </a:r>
                      <a:endParaRPr lang="ru-RU" sz="1600" dirty="0"/>
                    </a:p>
                  </a:txBody>
                  <a:tcPr/>
                </a:tc>
                <a:tc>
                  <a:txBody>
                    <a:bodyPr/>
                    <a:lstStyle/>
                    <a:p>
                      <a:r>
                        <a:rPr lang="ru-RU" sz="1600" dirty="0" smtClean="0"/>
                        <a:t>Согласованная оценка</a:t>
                      </a:r>
                      <a:endParaRPr lang="ru-RU" sz="1600" dirty="0"/>
                    </a:p>
                  </a:txBody>
                  <a:tcPr/>
                </a:tc>
                <a:tc>
                  <a:txBody>
                    <a:bodyPr/>
                    <a:lstStyle/>
                    <a:p>
                      <a:r>
                        <a:rPr lang="ru-RU" sz="1600" dirty="0" smtClean="0"/>
                        <a:t>Обсуждаемый вариант</a:t>
                      </a:r>
                      <a:endParaRPr lang="ru-RU" sz="1600" dirty="0"/>
                    </a:p>
                  </a:txBody>
                  <a:tcPr/>
                </a:tc>
                <a:tc>
                  <a:txBody>
                    <a:bodyPr/>
                    <a:lstStyle/>
                    <a:p>
                      <a:r>
                        <a:rPr lang="ru-RU" sz="1600" dirty="0" err="1" smtClean="0"/>
                        <a:t>Фоул</a:t>
                      </a:r>
                      <a:r>
                        <a:rPr lang="ru-RU" sz="1600" dirty="0" smtClean="0"/>
                        <a:t>, Колин Майкл</a:t>
                      </a:r>
                      <a:endParaRPr lang="ru-RU" sz="1600" dirty="0"/>
                    </a:p>
                  </a:txBody>
                  <a:tcPr/>
                </a:tc>
              </a:tr>
            </a:tbl>
          </a:graphicData>
        </a:graphic>
      </p:graphicFrame>
      <p:sp>
        <p:nvSpPr>
          <p:cNvPr id="9" name="Заголовок 3"/>
          <p:cNvSpPr txBox="1">
            <a:spLocks/>
          </p:cNvSpPr>
          <p:nvPr/>
        </p:nvSpPr>
        <p:spPr>
          <a:xfrm>
            <a:off x="3657601" y="454059"/>
            <a:ext cx="2017335" cy="395926"/>
          </a:xfrm>
          <a:prstGeom prst="rect">
            <a:avLst/>
          </a:prstGeom>
          <a:effectLst/>
        </p:spPr>
        <p:txBody>
          <a:bodyPr vert="horz" lIns="91440" tIns="45720" rIns="91440" bIns="45720" rtlCol="0" anchor="t" anchorCtr="0">
            <a:noAutofit/>
          </a:bodyPr>
          <a:lstStyle/>
          <a:p>
            <a:pPr marL="640080" marR="0" lvl="0" indent="-45720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2400" b="1" i="0" u="none" strike="noStrike" kern="1200" cap="none" spc="0" normalizeH="0" baseline="0" noProof="0" dirty="0" smtClean="0">
                <a:ln>
                  <a:noFill/>
                </a:ln>
                <a:solidFill>
                  <a:srgbClr val="FF0000"/>
                </a:solidFill>
                <a:effectLst>
                  <a:reflection blurRad="6350" stA="55000" endA="300" endPos="45500" dir="5400000" sy="-100000" algn="bl" rotWithShape="0"/>
                </a:effectLst>
                <a:uLnTx/>
                <a:uFillTx/>
                <a:latin typeface="+mj-lt"/>
                <a:ea typeface="+mj-ea"/>
                <a:cs typeface="+mj-cs"/>
              </a:rPr>
              <a:t>Время…</a:t>
            </a:r>
            <a:endParaRPr kumimoji="0" lang="ru-RU" sz="2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j-ea"/>
              <a:cs typeface="+mj-cs"/>
            </a:endParaRPr>
          </a:p>
        </p:txBody>
      </p:sp>
    </p:spTree>
    <p:extLst>
      <p:ext uri="{BB962C8B-B14F-4D97-AF65-F5344CB8AC3E}">
        <p14:creationId xmlns="" xmlns:p14="http://schemas.microsoft.com/office/powerpoint/2010/main" val="2849457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graphicFrame>
        <p:nvGraphicFramePr>
          <p:cNvPr id="8" name="Диаграмма 7"/>
          <p:cNvGraphicFramePr/>
          <p:nvPr/>
        </p:nvGraphicFramePr>
        <p:xfrm>
          <a:off x="311084" y="1112362"/>
          <a:ext cx="8597246" cy="55712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Таблица 12"/>
          <p:cNvGraphicFramePr>
            <a:graphicFrameLocks noGrp="1"/>
          </p:cNvGraphicFramePr>
          <p:nvPr/>
        </p:nvGraphicFramePr>
        <p:xfrm>
          <a:off x="6419655" y="1717512"/>
          <a:ext cx="2243578" cy="4063999"/>
        </p:xfrm>
        <a:graphic>
          <a:graphicData uri="http://schemas.openxmlformats.org/drawingml/2006/table">
            <a:tbl>
              <a:tblPr>
                <a:tableStyleId>{284E427A-3D55-4303-BF80-6455036E1DE7}</a:tableStyleId>
              </a:tblPr>
              <a:tblGrid>
                <a:gridCol w="207388"/>
                <a:gridCol w="377072"/>
                <a:gridCol w="1022568"/>
                <a:gridCol w="636550"/>
              </a:tblGrid>
              <a:tr h="161504">
                <a:tc>
                  <a:txBody>
                    <a:bodyPr/>
                    <a:lstStyle/>
                    <a:p>
                      <a:pPr algn="r" fontAlgn="b"/>
                      <a:r>
                        <a:rPr lang="ru-RU" sz="1000" u="none" strike="noStrike"/>
                        <a:t>1</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US</a:t>
                      </a:r>
                      <a:endParaRPr lang="en-US" sz="1000" b="0" i="0" u="none" strike="noStrike">
                        <a:solidFill>
                          <a:srgbClr val="000000"/>
                        </a:solidFill>
                        <a:latin typeface="Times New Roman"/>
                      </a:endParaRPr>
                    </a:p>
                  </a:txBody>
                  <a:tcPr marL="0" marR="0" marT="0" marB="0" anchor="b"/>
                </a:tc>
                <a:tc>
                  <a:txBody>
                    <a:bodyPr/>
                    <a:lstStyle/>
                    <a:p>
                      <a:pPr algn="l" fontAlgn="b"/>
                      <a:r>
                        <a:rPr lang="en-US" sz="1000" u="none" strike="noStrike"/>
                        <a:t>US</a:t>
                      </a:r>
                      <a:endParaRPr lang="en-US" sz="1000" b="0" i="0" u="none" strike="noStrike">
                        <a:solidFill>
                          <a:srgbClr val="000000"/>
                        </a:solidFill>
                        <a:latin typeface="Times New Roman"/>
                      </a:endParaRPr>
                    </a:p>
                  </a:txBody>
                  <a:tcPr marL="0" marR="0" marT="0" marB="0" anchor="b"/>
                </a:tc>
                <a:tc>
                  <a:txBody>
                    <a:bodyPr/>
                    <a:lstStyle/>
                    <a:p>
                      <a:pPr algn="r" fontAlgn="b"/>
                      <a:r>
                        <a:rPr lang="ru-RU" sz="1000" u="none" strike="noStrike"/>
                        <a:t>35,9529%</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2</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RU</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РФ</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16,2919%</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3</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CN</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КНР</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14,2162%</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4</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EU</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Европа</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12,7603%</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5</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IN</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Индия</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5,9103%</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6</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JP</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Япония</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5,7370%</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7</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Mo</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Междуродные</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4,1993%</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8</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KR</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Южная Корея</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1,2247%</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9</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TW</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Тайвань</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0,7884%</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10</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BR</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Бразилия</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0,6796%</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11</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AO</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Ангола</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0,6763%</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12</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DZ</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Алжир</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0,6114%</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13</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ID</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Индонезия</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0,4147%</a:t>
                      </a:r>
                      <a:endParaRPr lang="ru-RU" sz="1000" b="0" i="0" u="none" strike="noStrike">
                        <a:solidFill>
                          <a:srgbClr val="000000"/>
                        </a:solidFill>
                        <a:latin typeface="Times New Roman"/>
                      </a:endParaRPr>
                    </a:p>
                  </a:txBody>
                  <a:tcPr marL="0" marR="0" marT="0" marB="0" anchor="b"/>
                </a:tc>
              </a:tr>
              <a:tr h="155292">
                <a:tc>
                  <a:txBody>
                    <a:bodyPr/>
                    <a:lstStyle/>
                    <a:p>
                      <a:pPr algn="r" fontAlgn="b"/>
                      <a:r>
                        <a:rPr lang="ru-RU" sz="1000" u="none" strike="noStrike"/>
                        <a:t>14</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VE</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Венесуэла</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0,3335%</a:t>
                      </a:r>
                      <a:endParaRPr lang="ru-RU" sz="1000" b="0" i="0" u="none" strike="noStrike">
                        <a:solidFill>
                          <a:srgbClr val="000000"/>
                        </a:solidFill>
                        <a:latin typeface="Times New Roman"/>
                      </a:endParaRPr>
                    </a:p>
                  </a:txBody>
                  <a:tcPr marL="0" marR="0" marT="0" marB="0" anchor="b"/>
                </a:tc>
              </a:tr>
              <a:tr h="194115">
                <a:tc>
                  <a:txBody>
                    <a:bodyPr/>
                    <a:lstStyle/>
                    <a:p>
                      <a:pPr algn="r" fontAlgn="b"/>
                      <a:r>
                        <a:rPr lang="ru-RU" sz="1000" u="none" strike="noStrike"/>
                        <a:t>15</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MA</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Марокко</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0,1967%</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16</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IL</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Израиль</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0,0030%</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17</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AU</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Австралия </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0,0009%</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18</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KZ</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Казахстан</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0,0007%</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19</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CL</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Чили</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0,0005%</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20</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EC </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Эквадор </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0,0004%</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21</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AE</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ОАЕ</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0,0004%</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22</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CA</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Канада </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0,0003%</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23</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TR</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Турция</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0,0003%</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24</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ZA</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ЮАР</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a:t>0,0003%</a:t>
                      </a:r>
                      <a:endParaRPr lang="ru-RU" sz="1000" b="0" i="0" u="none" strike="noStrike">
                        <a:solidFill>
                          <a:srgbClr val="000000"/>
                        </a:solidFill>
                        <a:latin typeface="Times New Roman"/>
                      </a:endParaRPr>
                    </a:p>
                  </a:txBody>
                  <a:tcPr marL="0" marR="0" marT="0" marB="0" anchor="b"/>
                </a:tc>
              </a:tr>
              <a:tr h="161504">
                <a:tc>
                  <a:txBody>
                    <a:bodyPr/>
                    <a:lstStyle/>
                    <a:p>
                      <a:pPr algn="r" fontAlgn="b"/>
                      <a:r>
                        <a:rPr lang="ru-RU" sz="1000" u="none" strike="noStrike"/>
                        <a:t>25</a:t>
                      </a:r>
                      <a:endParaRPr lang="ru-RU" sz="1000" b="0" i="0" u="none" strike="noStrike">
                        <a:solidFill>
                          <a:srgbClr val="000000"/>
                        </a:solidFill>
                        <a:latin typeface="Times New Roman"/>
                      </a:endParaRPr>
                    </a:p>
                  </a:txBody>
                  <a:tcPr marL="0" marR="0" marT="0" marB="0" anchor="b"/>
                </a:tc>
                <a:tc>
                  <a:txBody>
                    <a:bodyPr/>
                    <a:lstStyle/>
                    <a:p>
                      <a:pPr algn="ctr" fontAlgn="b"/>
                      <a:r>
                        <a:rPr lang="en-US" sz="1000" u="none" strike="noStrike"/>
                        <a:t>UA</a:t>
                      </a:r>
                      <a:endParaRPr lang="en-US" sz="1000" b="0" i="0" u="none" strike="noStrike">
                        <a:solidFill>
                          <a:srgbClr val="000000"/>
                        </a:solidFill>
                        <a:latin typeface="Times New Roman"/>
                      </a:endParaRPr>
                    </a:p>
                  </a:txBody>
                  <a:tcPr marL="0" marR="0" marT="0" marB="0" anchor="b"/>
                </a:tc>
                <a:tc>
                  <a:txBody>
                    <a:bodyPr/>
                    <a:lstStyle/>
                    <a:p>
                      <a:pPr algn="l" fontAlgn="b"/>
                      <a:r>
                        <a:rPr lang="ru-RU" sz="1000" u="none" strike="noStrike"/>
                        <a:t>Украина</a:t>
                      </a:r>
                      <a:endParaRPr lang="ru-RU" sz="1000" b="0" i="0" u="none" strike="noStrike">
                        <a:solidFill>
                          <a:srgbClr val="000000"/>
                        </a:solidFill>
                        <a:latin typeface="Times New Roman"/>
                      </a:endParaRPr>
                    </a:p>
                  </a:txBody>
                  <a:tcPr marL="0" marR="0" marT="0" marB="0" anchor="b"/>
                </a:tc>
                <a:tc>
                  <a:txBody>
                    <a:bodyPr/>
                    <a:lstStyle/>
                    <a:p>
                      <a:pPr algn="r" fontAlgn="b"/>
                      <a:r>
                        <a:rPr lang="ru-RU" sz="1000" u="none" strike="noStrike" dirty="0"/>
                        <a:t>0,0001%</a:t>
                      </a:r>
                      <a:endParaRPr lang="ru-RU" sz="1000" b="0" i="0" u="none" strike="noStrike" dirty="0">
                        <a:solidFill>
                          <a:srgbClr val="000000"/>
                        </a:solidFill>
                        <a:latin typeface="Times New Roman"/>
                      </a:endParaRPr>
                    </a:p>
                  </a:txBody>
                  <a:tcPr marL="0" marR="0" marT="0" marB="0" anchor="b"/>
                </a:tc>
              </a:tr>
            </a:tbl>
          </a:graphicData>
        </a:graphic>
      </p:graphicFrame>
      <p:sp>
        <p:nvSpPr>
          <p:cNvPr id="7" name="Заголовок 3"/>
          <p:cNvSpPr txBox="1">
            <a:spLocks/>
          </p:cNvSpPr>
          <p:nvPr/>
        </p:nvSpPr>
        <p:spPr>
          <a:xfrm>
            <a:off x="7126664" y="1"/>
            <a:ext cx="2017335" cy="395926"/>
          </a:xfrm>
          <a:prstGeom prst="rect">
            <a:avLst/>
          </a:prstGeom>
          <a:effectLst/>
        </p:spPr>
        <p:txBody>
          <a:bodyPr vert="horz" lIns="91440" tIns="45720" rIns="91440" bIns="45720" rtlCol="0" anchor="t" anchorCtr="0">
            <a:noAutofit/>
          </a:bodyPr>
          <a:lstStyle/>
          <a:p>
            <a:pPr marL="640080" marR="0" lvl="0" indent="-45720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14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Что после  МКС?</a:t>
            </a:r>
            <a:endParaRPr kumimoji="0" lang="ru-RU" sz="14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Tree>
    <p:extLst>
      <p:ext uri="{BB962C8B-B14F-4D97-AF65-F5344CB8AC3E}">
        <p14:creationId xmlns="" xmlns:p14="http://schemas.microsoft.com/office/powerpoint/2010/main" val="284945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pic>
        <p:nvPicPr>
          <p:cNvPr id="25602" name="Picture 2" descr="ROS"/>
          <p:cNvPicPr>
            <a:picLocks noChangeAspect="1" noChangeArrowheads="1"/>
          </p:cNvPicPr>
          <p:nvPr/>
        </p:nvPicPr>
        <p:blipFill>
          <a:blip r:embed="rId4" cstate="print"/>
          <a:srcRect/>
          <a:stretch>
            <a:fillRect/>
          </a:stretch>
        </p:blipFill>
        <p:spPr bwMode="auto">
          <a:xfrm>
            <a:off x="1522456" y="685956"/>
            <a:ext cx="6387311" cy="5486088"/>
          </a:xfrm>
          <a:prstGeom prst="rect">
            <a:avLst/>
          </a:prstGeom>
          <a:noFill/>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spTree>
    <p:extLst>
      <p:ext uri="{BB962C8B-B14F-4D97-AF65-F5344CB8AC3E}">
        <p14:creationId xmlns="" xmlns:p14="http://schemas.microsoft.com/office/powerpoint/2010/main" val="284945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sp>
        <p:nvSpPr>
          <p:cNvPr id="2049" name="Rectangle 1"/>
          <p:cNvSpPr>
            <a:spLocks noChangeArrowheads="1"/>
          </p:cNvSpPr>
          <p:nvPr/>
        </p:nvSpPr>
        <p:spPr bwMode="auto">
          <a:xfrm>
            <a:off x="1376313" y="2133575"/>
            <a:ext cx="6372519"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Станция должна проектироваться, как "вечная", то есть с возможностью штатной замены модулей, выработавших свой ресурс.</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Доставка на орбиту модулей станции и операции снабжения выполняются РН семейства "Ангара" (включая перспективную "Ангара-7").</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Основной космодром для запуска модулей и аппаратов снабжения – "Восточный".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 Наклонение орбиты станции - как у МКС, высота орбиты оптимизируется по плану транспортных операций.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 Станция должна иметь два штатных режима полета, условно: "экономный" и "активный" с легким переходом между ними.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2342559" y="792647"/>
            <a:ext cx="4972639" cy="923330"/>
          </a:xfrm>
          <a:prstGeom prst="rect">
            <a:avLst/>
          </a:prstGeom>
        </p:spPr>
        <p:txBody>
          <a:bodyPr wrap="square">
            <a:spAutoFit/>
          </a:bodyPr>
          <a:lstStyle/>
          <a:p>
            <a:pPr algn="ctr"/>
            <a:r>
              <a:rPr lang="ru-RU" dirty="0" smtClean="0"/>
              <a:t>Переход от концепта орбитальной станции – "</a:t>
            </a:r>
            <a:r>
              <a:rPr lang="ru-RU" b="1" dirty="0" smtClean="0"/>
              <a:t>лаборатории</a:t>
            </a:r>
            <a:r>
              <a:rPr lang="ru-RU" dirty="0" smtClean="0"/>
              <a:t>" к концепту орбитальная станция – "</a:t>
            </a:r>
            <a:r>
              <a:rPr lang="ru-RU" b="1" dirty="0" smtClean="0"/>
              <a:t>постоялый двор</a:t>
            </a:r>
            <a:r>
              <a:rPr lang="ru-RU" dirty="0" smtClean="0"/>
              <a:t>". </a:t>
            </a:r>
            <a:endParaRPr lang="ru-RU" dirty="0"/>
          </a:p>
        </p:txBody>
      </p:sp>
    </p:spTree>
    <p:extLst>
      <p:ext uri="{BB962C8B-B14F-4D97-AF65-F5344CB8AC3E}">
        <p14:creationId xmlns="" xmlns:p14="http://schemas.microsoft.com/office/powerpoint/2010/main" val="284945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sp>
        <p:nvSpPr>
          <p:cNvPr id="62465" name="Rectangle 1"/>
          <p:cNvSpPr>
            <a:spLocks noChangeArrowheads="1"/>
          </p:cNvSpPr>
          <p:nvPr/>
        </p:nvSpPr>
        <p:spPr bwMode="auto">
          <a:xfrm>
            <a:off x="1395167" y="1332855"/>
            <a:ext cx="673073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Ожидаемые результаты.</a:t>
            </a:r>
            <a:endParaRPr kumimoji="0" lang="ru-RU" sz="8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понятная, достижимая в обозримом будущем цель; движение вперед и создание базы для дальних полетов;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существенно упрощение задача пилотируемых полетов к Луне; задача разбивается на два этапа – развертывание станции нового поколения и проектирование лунных комплексов с использованием возможностей  станции;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возможности по дозаправке, тестированию и ремонту прикладных спутников (для спутников на ГСО – почти удвоение массы);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отпадает необходимость создания РН сверхтяжелого класса;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возможности по использованию результатов работ на всех этапах для повышения интереса общества к российской космонавтике.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84945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sp>
        <p:nvSpPr>
          <p:cNvPr id="5" name="Rectangle 5"/>
          <p:cNvSpPr>
            <a:spLocks noChangeArrowheads="1"/>
          </p:cNvSpPr>
          <p:nvPr/>
        </p:nvSpPr>
        <p:spPr bwMode="auto">
          <a:xfrm>
            <a:off x="1933371" y="1328033"/>
            <a:ext cx="5328592" cy="400110"/>
          </a:xfrm>
          <a:prstGeom prst="rect">
            <a:avLst/>
          </a:prstGeom>
          <a:noFill/>
          <a:ln w="9525">
            <a:noFill/>
            <a:miter lim="800000"/>
            <a:headEnd/>
            <a:tailEnd/>
          </a:ln>
          <a:effectLst/>
        </p:spPr>
        <p:txBody>
          <a:bodyPr wrap="square" anchor="ctr">
            <a:spAutoFit/>
          </a:bodyPr>
          <a:lstStyle/>
          <a:p>
            <a:pPr algn="ctr"/>
            <a:r>
              <a:rPr lang="ru-RU" sz="2000" b="1" dirty="0" smtClean="0">
                <a:solidFill>
                  <a:srgbClr val="0053FA"/>
                </a:solidFill>
              </a:rPr>
              <a:t>    </a:t>
            </a:r>
            <a:r>
              <a:rPr lang="ru-RU" sz="2000" b="1" dirty="0" smtClean="0">
                <a:ln w="1905"/>
                <a:solidFill>
                  <a:srgbClr val="0053FA"/>
                </a:solidFill>
                <a:effectLst>
                  <a:innerShdw blurRad="69850" dist="43180" dir="5400000">
                    <a:srgbClr val="000000">
                      <a:alpha val="65000"/>
                    </a:srgbClr>
                  </a:innerShdw>
                </a:effectLst>
                <a:latin typeface="Times New Roman" pitchFamily="18" charset="0"/>
                <a:cs typeface="Times New Roman" pitchFamily="18" charset="0"/>
              </a:rPr>
              <a:t>БЛАГОДАРЮ ЗА ВНИМАНИЕ !</a:t>
            </a:r>
            <a:endParaRPr lang="ru-RU" sz="2000" b="1" dirty="0">
              <a:solidFill>
                <a:srgbClr val="0053FA"/>
              </a:solidFill>
              <a:latin typeface="Times New Roman" pitchFamily="18" charset="0"/>
              <a:cs typeface="Times New Roman" pitchFamily="18" charset="0"/>
            </a:endParaRPr>
          </a:p>
        </p:txBody>
      </p:sp>
      <p:sp>
        <p:nvSpPr>
          <p:cNvPr id="8" name="Rectangle 2"/>
          <p:cNvSpPr>
            <a:spLocks noChangeArrowheads="1"/>
          </p:cNvSpPr>
          <p:nvPr/>
        </p:nvSpPr>
        <p:spPr bwMode="auto">
          <a:xfrm>
            <a:off x="3035431" y="3142331"/>
            <a:ext cx="5889528" cy="2339102"/>
          </a:xfrm>
          <a:prstGeom prst="rect">
            <a:avLst/>
          </a:prstGeom>
          <a:noFill/>
          <a:ln w="9525">
            <a:noFill/>
            <a:miter lim="800000"/>
            <a:headEnd/>
            <a:tailEnd/>
          </a:ln>
        </p:spPr>
        <p:txBody>
          <a:bodyPr wrap="square" anchor="ctr">
            <a:spAutoFit/>
          </a:bodyPr>
          <a:lstStyle/>
          <a:p>
            <a:pPr indent="450850" algn="ctr"/>
            <a:r>
              <a:rPr lang="ru-RU" sz="1200" b="1" dirty="0">
                <a:latin typeface="Arial" charset="0"/>
              </a:rPr>
              <a:t>Моисеев Иван Михайлович,</a:t>
            </a:r>
            <a:r>
              <a:rPr lang="ru-RU" sz="1200" dirty="0">
                <a:latin typeface="Arial" charset="0"/>
              </a:rPr>
              <a:t> </a:t>
            </a:r>
          </a:p>
          <a:p>
            <a:pPr indent="450850" algn="ctr"/>
            <a:endParaRPr lang="ru-RU" sz="1200" dirty="0">
              <a:latin typeface="Arial" charset="0"/>
            </a:endParaRPr>
          </a:p>
          <a:p>
            <a:pPr indent="450850" algn="ctr"/>
            <a:r>
              <a:rPr lang="ru-RU" sz="1200" dirty="0" smtClean="0">
                <a:latin typeface="Arial" charset="0"/>
              </a:rPr>
              <a:t>Руководитель ИКП,</a:t>
            </a:r>
          </a:p>
          <a:p>
            <a:pPr indent="450850" algn="ctr"/>
            <a:r>
              <a:rPr lang="ru-RU" sz="1200" dirty="0" smtClean="0">
                <a:latin typeface="Arial" charset="0"/>
              </a:rPr>
              <a:t>Научный </a:t>
            </a:r>
            <a:r>
              <a:rPr lang="ru-RU" sz="1200" dirty="0">
                <a:latin typeface="Arial" charset="0"/>
              </a:rPr>
              <a:t>руководитель </a:t>
            </a:r>
            <a:r>
              <a:rPr lang="ru-RU" sz="1200" dirty="0" smtClean="0">
                <a:latin typeface="Arial" charset="0"/>
              </a:rPr>
              <a:t>МКК.</a:t>
            </a:r>
            <a:endParaRPr lang="ru-RU" sz="1200" dirty="0">
              <a:latin typeface="Arial" charset="0"/>
            </a:endParaRPr>
          </a:p>
          <a:p>
            <a:pPr indent="450850" algn="ctr"/>
            <a:endParaRPr lang="ru-RU" sz="1200" dirty="0">
              <a:latin typeface="Arial" charset="0"/>
            </a:endParaRPr>
          </a:p>
          <a:p>
            <a:pPr indent="450850" algn="ctr"/>
            <a:r>
              <a:rPr lang="ru-RU" b="1" dirty="0" err="1" smtClean="0">
                <a:latin typeface="Arial" charset="0"/>
                <a:hlinkClick r:id="rId4"/>
              </a:rPr>
              <a:t>i_mois@mail.ru</a:t>
            </a:r>
            <a:endParaRPr lang="ru-RU" b="1" dirty="0">
              <a:latin typeface="Arial" charset="0"/>
            </a:endParaRPr>
          </a:p>
          <a:p>
            <a:pPr indent="450850" algn="ctr"/>
            <a:endParaRPr lang="ru-RU" b="1" dirty="0">
              <a:latin typeface="Arial" charset="0"/>
            </a:endParaRPr>
          </a:p>
          <a:p>
            <a:pPr indent="450850" algn="ctr"/>
            <a:r>
              <a:rPr lang="ru-RU" sz="2000" b="1" dirty="0">
                <a:latin typeface="Times New Roman" pitchFamily="18" charset="0"/>
                <a:hlinkClick r:id="rId5"/>
              </a:rPr>
              <a:t>http://</a:t>
            </a:r>
            <a:r>
              <a:rPr lang="ru-RU" sz="2000" b="1" dirty="0" smtClean="0">
                <a:latin typeface="Times New Roman" pitchFamily="18" charset="0"/>
                <a:hlinkClick r:id="rId5"/>
              </a:rPr>
              <a:t>path-2.narod.ru</a:t>
            </a:r>
            <a:endParaRPr lang="ru-RU" sz="2000" b="1" dirty="0">
              <a:latin typeface="Times New Roman" pitchFamily="18" charset="0"/>
            </a:endParaRPr>
          </a:p>
          <a:p>
            <a:pPr indent="450850" algn="ctr"/>
            <a:endParaRPr lang="ru-RU" sz="1400" b="1" dirty="0">
              <a:solidFill>
                <a:srgbClr val="00FF00"/>
              </a:solidFill>
              <a:latin typeface="Times New Roman" pitchFamily="18" charset="0"/>
            </a:endParaRPr>
          </a:p>
          <a:p>
            <a:pPr indent="450850" algn="ctr"/>
            <a:endParaRPr lang="ru-RU" sz="1200" b="1" dirty="0">
              <a:latin typeface="Arial" charset="0"/>
            </a:endParaRPr>
          </a:p>
        </p:txBody>
      </p:sp>
    </p:spTree>
    <p:extLst>
      <p:ext uri="{BB962C8B-B14F-4D97-AF65-F5344CB8AC3E}">
        <p14:creationId xmlns="" xmlns:p14="http://schemas.microsoft.com/office/powerpoint/2010/main" val="284945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pic>
        <p:nvPicPr>
          <p:cNvPr id="47106" name="Picture 2"/>
          <p:cNvPicPr>
            <a:picLocks noChangeAspect="1" noChangeArrowheads="1"/>
          </p:cNvPicPr>
          <p:nvPr/>
        </p:nvPicPr>
        <p:blipFill>
          <a:blip r:embed="rId4" cstate="print"/>
          <a:srcRect/>
          <a:stretch>
            <a:fillRect/>
          </a:stretch>
        </p:blipFill>
        <p:spPr bwMode="auto">
          <a:xfrm>
            <a:off x="1376363" y="1117326"/>
            <a:ext cx="6391275" cy="4981575"/>
          </a:xfrm>
          <a:prstGeom prst="rect">
            <a:avLst/>
          </a:prstGeom>
          <a:noFill/>
          <a:ln w="9525">
            <a:noFill/>
            <a:miter lim="800000"/>
            <a:headEnd/>
            <a:tailEnd/>
          </a:ln>
          <a:effectLst/>
        </p:spPr>
      </p:pic>
      <p:sp>
        <p:nvSpPr>
          <p:cNvPr id="5" name="Заголовок 3"/>
          <p:cNvSpPr txBox="1">
            <a:spLocks/>
          </p:cNvSpPr>
          <p:nvPr/>
        </p:nvSpPr>
        <p:spPr>
          <a:xfrm>
            <a:off x="2762054" y="435205"/>
            <a:ext cx="3619892" cy="395926"/>
          </a:xfrm>
          <a:prstGeom prst="rect">
            <a:avLst/>
          </a:prstGeom>
          <a:effectLst/>
        </p:spPr>
        <p:txBody>
          <a:bodyPr vert="horz" lIns="91440" tIns="45720" rIns="91440" bIns="45720" rtlCol="0" anchor="t" anchorCtr="0">
            <a:noAutofit/>
          </a:bodyPr>
          <a:lstStyle/>
          <a:p>
            <a:pPr marR="0" lvl="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2400" b="1" i="0" u="none" strike="noStrike" kern="1200" cap="none" spc="0" normalizeH="0" baseline="0" noProof="0" dirty="0" smtClean="0">
                <a:ln>
                  <a:noFill/>
                </a:ln>
                <a:solidFill>
                  <a:srgbClr val="0070C0"/>
                </a:solidFill>
                <a:effectLst>
                  <a:reflection blurRad="6350" stA="55000" endA="300" endPos="45500" dir="5400000" sy="-100000" algn="bl" rotWithShape="0"/>
                </a:effectLst>
                <a:uLnTx/>
                <a:uFillTx/>
                <a:latin typeface="+mj-lt"/>
                <a:ea typeface="+mj-ea"/>
                <a:cs typeface="+mj-cs"/>
              </a:rPr>
              <a:t>… Политика </a:t>
            </a:r>
            <a:r>
              <a:rPr kumimoji="0" lang="en-US" sz="2400" b="1" i="0" u="none" strike="noStrike" kern="1200" cap="none" spc="0" normalizeH="0" baseline="0" noProof="0" dirty="0" smtClean="0">
                <a:ln>
                  <a:noFill/>
                </a:ln>
                <a:solidFill>
                  <a:srgbClr val="0070C0"/>
                </a:solidFill>
                <a:effectLst>
                  <a:reflection blurRad="6350" stA="55000" endA="300" endPos="45500" dir="5400000" sy="-100000" algn="bl" rotWithShape="0"/>
                </a:effectLst>
                <a:uLnTx/>
                <a:uFillTx/>
                <a:latin typeface="+mj-lt"/>
                <a:ea typeface="+mj-ea"/>
                <a:cs typeface="+mj-cs"/>
              </a:rPr>
              <a:t>USA</a:t>
            </a:r>
            <a:r>
              <a:rPr kumimoji="0" lang="ru-RU" sz="2400" b="1" i="0" u="none" strike="noStrike" kern="1200" cap="none" spc="0" normalizeH="0" baseline="0" noProof="0" dirty="0" smtClean="0">
                <a:ln>
                  <a:noFill/>
                </a:ln>
                <a:solidFill>
                  <a:srgbClr val="0070C0"/>
                </a:solidFill>
                <a:effectLst>
                  <a:reflection blurRad="6350" stA="55000" endA="300" endPos="45500" dir="5400000" sy="-100000" algn="bl" rotWithShape="0"/>
                </a:effectLst>
                <a:uLnTx/>
                <a:uFillTx/>
                <a:latin typeface="+mj-lt"/>
                <a:ea typeface="+mj-ea"/>
                <a:cs typeface="+mj-cs"/>
              </a:rPr>
              <a:t>…</a:t>
            </a:r>
            <a:endParaRPr kumimoji="0" lang="ru-RU" sz="2400" b="1" i="0" u="none" strike="noStrike" kern="1200" cap="none" spc="0" normalizeH="0" baseline="0" noProof="0" dirty="0">
              <a:ln>
                <a:noFill/>
              </a:ln>
              <a:solidFill>
                <a:srgbClr val="0070C0"/>
              </a:solidFill>
              <a:effectLst>
                <a:reflection blurRad="6350" stA="55000" endA="300" endPos="45500" dir="5400000" sy="-100000" algn="bl" rotWithShape="0"/>
              </a:effectLst>
              <a:uLnTx/>
              <a:uFillTx/>
              <a:latin typeface="+mj-lt"/>
              <a:ea typeface="+mj-ea"/>
              <a:cs typeface="+mj-cs"/>
            </a:endParaRPr>
          </a:p>
        </p:txBody>
      </p:sp>
    </p:spTree>
    <p:extLst>
      <p:ext uri="{BB962C8B-B14F-4D97-AF65-F5344CB8AC3E}">
        <p14:creationId xmlns="" xmlns:p14="http://schemas.microsoft.com/office/powerpoint/2010/main" val="284945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44037" name="Rectangle 5"/>
          <p:cNvSpPr>
            <a:spLocks noChangeArrowheads="1"/>
          </p:cNvSpPr>
          <p:nvPr/>
        </p:nvSpPr>
        <p:spPr bwMode="auto">
          <a:xfrm>
            <a:off x="0" y="960741"/>
            <a:ext cx="7463903"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38138" algn="l"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ОСНОВЫ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38138" algn="l"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политики Российской Федерации в области космической деятельности </a:t>
            </a:r>
          </a:p>
          <a:p>
            <a:pPr lvl="0" indent="338138" eaLnBrk="0" fontAlgn="base" hangingPunct="0">
              <a:spcBef>
                <a:spcPct val="0"/>
              </a:spcBef>
              <a:spcAft>
                <a:spcPct val="0"/>
              </a:spcAft>
            </a:pPr>
            <a:r>
              <a:rPr kumimoji="0" lang="ru-RU"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 период до 2020 года и дальнейшую </a:t>
            </a:r>
            <a:r>
              <a:rPr lang="ru-RU" sz="1500" b="1" dirty="0" smtClean="0">
                <a:solidFill>
                  <a:srgbClr val="000000"/>
                </a:solidFill>
                <a:latin typeface="Arial" pitchFamily="34" charset="0"/>
                <a:ea typeface="Times New Roman" pitchFamily="18" charset="0"/>
                <a:cs typeface="Arial" pitchFamily="34" charset="0"/>
              </a:rPr>
              <a:t>перспективу </a:t>
            </a:r>
          </a:p>
          <a:p>
            <a:pPr lvl="0" indent="338138" eaLnBrk="0" fontAlgn="base" hangingPunct="0">
              <a:spcBef>
                <a:spcPct val="0"/>
              </a:spcBef>
              <a:spcAft>
                <a:spcPct val="0"/>
              </a:spcAft>
            </a:pPr>
            <a:r>
              <a:rPr lang="ru-RU" sz="1500" b="1" dirty="0" smtClean="0">
                <a:solidFill>
                  <a:srgbClr val="000000"/>
                </a:solidFill>
                <a:latin typeface="Arial" pitchFamily="34" charset="0"/>
                <a:ea typeface="Times New Roman" pitchFamily="18" charset="0"/>
                <a:cs typeface="Arial" pitchFamily="34" charset="0"/>
              </a:rPr>
              <a:t>(утв. Советом безопасности 11 апреля 2008 года)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8" name="Rectangle 6"/>
          <p:cNvSpPr>
            <a:spLocks noChangeArrowheads="1"/>
          </p:cNvSpPr>
          <p:nvPr/>
        </p:nvSpPr>
        <p:spPr bwMode="auto">
          <a:xfrm>
            <a:off x="1932495" y="1990829"/>
            <a:ext cx="7004116"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15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создание и ввод в эксплуатацию к 2018 году перспективной системы транспортно-технического обеспечения на основе пилотируемых и транспортных кораблей нового поколения, обеспечивающих высокий уровень безопасности пилотируемых полетов к перспективным пилотируемым станциям, к Луне и Марсу;</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44039" name="Rectangle 7"/>
          <p:cNvSpPr>
            <a:spLocks noChangeArrowheads="1"/>
          </p:cNvSpPr>
          <p:nvPr/>
        </p:nvSpPr>
        <p:spPr bwMode="auto">
          <a:xfrm>
            <a:off x="452487" y="3526178"/>
            <a:ext cx="837100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fontAlgn="base" hangingPunct="1">
              <a:spcBef>
                <a:spcPct val="0"/>
              </a:spcBef>
              <a:spcAft>
                <a:spcPct val="0"/>
              </a:spcAft>
            </a:pPr>
            <a:r>
              <a:rPr lang="ru-RU" sz="1500" b="1" dirty="0" smtClean="0">
                <a:solidFill>
                  <a:srgbClr val="000000"/>
                </a:solidFill>
                <a:latin typeface="Arial" pitchFamily="34" charset="0"/>
                <a:ea typeface="Times New Roman" pitchFamily="18" charset="0"/>
                <a:cs typeface="Arial" pitchFamily="34" charset="0"/>
              </a:rPr>
              <a:t>ОСНОВЫ </a:t>
            </a:r>
          </a:p>
          <a:p>
            <a:pPr eaLnBrk="1" fontAlgn="base" hangingPunct="1">
              <a:spcBef>
                <a:spcPct val="0"/>
              </a:spcBef>
              <a:spcAft>
                <a:spcPct val="0"/>
              </a:spcAft>
            </a:pPr>
            <a:r>
              <a:rPr lang="ru-RU" sz="1500" b="1" dirty="0" smtClean="0">
                <a:solidFill>
                  <a:srgbClr val="000000"/>
                </a:solidFill>
                <a:latin typeface="Arial" pitchFamily="34" charset="0"/>
                <a:ea typeface="Times New Roman" pitchFamily="18" charset="0"/>
                <a:cs typeface="Arial" pitchFamily="34" charset="0"/>
              </a:rPr>
              <a:t>государственной политики Российской Федерации в области космической деятельности на период до 2030 года и дальнейшую перспективу </a:t>
            </a:r>
          </a:p>
          <a:p>
            <a:pPr eaLnBrk="1" fontAlgn="base" hangingPunct="1">
              <a:spcBef>
                <a:spcPct val="0"/>
              </a:spcBef>
              <a:spcAft>
                <a:spcPct val="0"/>
              </a:spcAft>
            </a:pPr>
            <a:r>
              <a:rPr lang="ru-RU" sz="1500" b="1" dirty="0" smtClean="0">
                <a:solidFill>
                  <a:srgbClr val="000000"/>
                </a:solidFill>
                <a:latin typeface="Arial" pitchFamily="34" charset="0"/>
                <a:ea typeface="Times New Roman" pitchFamily="18" charset="0"/>
                <a:cs typeface="Arial" pitchFamily="34" charset="0"/>
              </a:rPr>
              <a:t>(утв. Президентом РФ 19 апреля 2013 г. № Пр-906)</a:t>
            </a:r>
          </a:p>
        </p:txBody>
      </p:sp>
      <p:sp>
        <p:nvSpPr>
          <p:cNvPr id="15" name="Прямоугольник 14"/>
          <p:cNvSpPr/>
          <p:nvPr/>
        </p:nvSpPr>
        <p:spPr>
          <a:xfrm>
            <a:off x="2055043" y="4767143"/>
            <a:ext cx="6848573" cy="1015663"/>
          </a:xfrm>
          <a:prstGeom prst="rect">
            <a:avLst/>
          </a:prstGeom>
        </p:spPr>
        <p:txBody>
          <a:bodyPr wrap="square">
            <a:spAutoFit/>
          </a:bodyPr>
          <a:lstStyle/>
          <a:p>
            <a:r>
              <a:rPr lang="ru-RU" sz="1500" i="1" dirty="0" smtClean="0">
                <a:latin typeface="Arial" pitchFamily="34" charset="0"/>
                <a:cs typeface="Arial" pitchFamily="34" charset="0"/>
              </a:rPr>
              <a:t>… обеспечение возможности </a:t>
            </a:r>
            <a:r>
              <a:rPr lang="ru-RU" sz="1500" b="1" i="1" dirty="0" smtClean="0">
                <a:latin typeface="Arial" pitchFamily="34" charset="0"/>
                <a:cs typeface="Arial" pitchFamily="34" charset="0"/>
              </a:rPr>
              <a:t>полноценного участия в проектах международного сообществ</a:t>
            </a:r>
            <a:r>
              <a:rPr lang="ru-RU" sz="1500" i="1" dirty="0" smtClean="0">
                <a:latin typeface="Arial" pitchFamily="34" charset="0"/>
                <a:cs typeface="Arial" pitchFamily="34" charset="0"/>
              </a:rPr>
              <a:t>а по исследованию, освоению и использованию космического пространства, включая Луну, Марс и другие тела Солнечной системы;</a:t>
            </a:r>
            <a:endParaRPr lang="ru-RU" sz="1500" i="1" dirty="0">
              <a:latin typeface="Arial" pitchFamily="34" charset="0"/>
              <a:cs typeface="Arial" pitchFamily="34" charset="0"/>
            </a:endParaRPr>
          </a:p>
        </p:txBody>
      </p:sp>
      <p:sp>
        <p:nvSpPr>
          <p:cNvPr id="8" name="Заголовок 3"/>
          <p:cNvSpPr txBox="1">
            <a:spLocks/>
          </p:cNvSpPr>
          <p:nvPr/>
        </p:nvSpPr>
        <p:spPr>
          <a:xfrm>
            <a:off x="2762054" y="435205"/>
            <a:ext cx="3619892" cy="395926"/>
          </a:xfrm>
          <a:prstGeom prst="rect">
            <a:avLst/>
          </a:prstGeom>
          <a:effectLst/>
        </p:spPr>
        <p:txBody>
          <a:bodyPr vert="horz" lIns="91440" tIns="45720" rIns="91440" bIns="45720" rtlCol="0" anchor="t" anchorCtr="0">
            <a:noAutofit/>
          </a:bodyPr>
          <a:lstStyle/>
          <a:p>
            <a:pPr marR="0" lvl="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2400" b="1" i="0" u="none" strike="noStrike" kern="1200" cap="none" spc="0" normalizeH="0" baseline="0" noProof="0" dirty="0" smtClean="0">
                <a:ln>
                  <a:noFill/>
                </a:ln>
                <a:solidFill>
                  <a:srgbClr val="0070C0"/>
                </a:solidFill>
                <a:effectLst>
                  <a:reflection blurRad="6350" stA="55000" endA="300" endPos="45500" dir="5400000" sy="-100000" algn="bl" rotWithShape="0"/>
                </a:effectLst>
                <a:uLnTx/>
                <a:uFillTx/>
                <a:latin typeface="+mj-lt"/>
                <a:ea typeface="+mj-ea"/>
                <a:cs typeface="+mj-cs"/>
              </a:rPr>
              <a:t>… Политика </a:t>
            </a:r>
            <a:r>
              <a:rPr lang="ru-RU" sz="2400" b="1" dirty="0" smtClean="0">
                <a:solidFill>
                  <a:srgbClr val="0070C0"/>
                </a:solidFill>
                <a:effectLst>
                  <a:reflection blurRad="6350" stA="55000" endA="300" endPos="45500" dir="5400000" sy="-100000" algn="bl" rotWithShape="0"/>
                </a:effectLst>
                <a:latin typeface="+mj-lt"/>
                <a:ea typeface="+mj-ea"/>
                <a:cs typeface="+mj-cs"/>
              </a:rPr>
              <a:t>РФ</a:t>
            </a:r>
            <a:r>
              <a:rPr kumimoji="0" lang="ru-RU" sz="2400" b="1" i="0" u="none" strike="noStrike" kern="1200" cap="none" spc="0" normalizeH="0" baseline="0" noProof="0" dirty="0" smtClean="0">
                <a:ln>
                  <a:noFill/>
                </a:ln>
                <a:solidFill>
                  <a:srgbClr val="0070C0"/>
                </a:solidFill>
                <a:effectLst>
                  <a:reflection blurRad="6350" stA="55000" endA="300" endPos="45500" dir="5400000" sy="-100000" algn="bl" rotWithShape="0"/>
                </a:effectLst>
                <a:uLnTx/>
                <a:uFillTx/>
                <a:latin typeface="+mj-lt"/>
                <a:ea typeface="+mj-ea"/>
                <a:cs typeface="+mj-cs"/>
              </a:rPr>
              <a:t>…</a:t>
            </a:r>
            <a:endParaRPr kumimoji="0" lang="ru-RU" sz="2400" b="1" i="0" u="none" strike="noStrike" kern="1200" cap="none" spc="0" normalizeH="0" baseline="0" noProof="0" dirty="0">
              <a:ln>
                <a:noFill/>
              </a:ln>
              <a:solidFill>
                <a:srgbClr val="0070C0"/>
              </a:solidFill>
              <a:effectLst>
                <a:reflection blurRad="6350" stA="55000" endA="300" endPos="45500" dir="5400000" sy="-100000" algn="bl" rotWithShape="0"/>
              </a:effectLst>
              <a:uLnTx/>
              <a:uFillTx/>
              <a:latin typeface="+mj-lt"/>
              <a:ea typeface="+mj-ea"/>
              <a:cs typeface="+mj-cs"/>
            </a:endParaRPr>
          </a:p>
        </p:txBody>
      </p:sp>
    </p:spTree>
    <p:extLst>
      <p:ext uri="{BB962C8B-B14F-4D97-AF65-F5344CB8AC3E}">
        <p14:creationId xmlns="" xmlns:p14="http://schemas.microsoft.com/office/powerpoint/2010/main" val="284945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graphicFrame>
        <p:nvGraphicFramePr>
          <p:cNvPr id="8" name="Диаграмма 7"/>
          <p:cNvGraphicFramePr/>
          <p:nvPr/>
        </p:nvGraphicFramePr>
        <p:xfrm>
          <a:off x="546755" y="1706252"/>
          <a:ext cx="4892511" cy="3365369"/>
        </p:xfrm>
        <a:graphic>
          <a:graphicData uri="http://schemas.openxmlformats.org/drawingml/2006/chart">
            <c:chart xmlns:c="http://schemas.openxmlformats.org/drawingml/2006/chart" xmlns:r="http://schemas.openxmlformats.org/officeDocument/2006/relationships" r:id="rId4"/>
          </a:graphicData>
        </a:graphic>
      </p:graphicFrame>
      <p:sp>
        <p:nvSpPr>
          <p:cNvPr id="7" name="Заголовок 3"/>
          <p:cNvSpPr txBox="1">
            <a:spLocks/>
          </p:cNvSpPr>
          <p:nvPr/>
        </p:nvSpPr>
        <p:spPr>
          <a:xfrm>
            <a:off x="7126664" y="1"/>
            <a:ext cx="2017335" cy="395926"/>
          </a:xfrm>
          <a:prstGeom prst="rect">
            <a:avLst/>
          </a:prstGeom>
          <a:effectLst/>
        </p:spPr>
        <p:txBody>
          <a:bodyPr vert="horz" lIns="91440" tIns="45720" rIns="91440" bIns="45720" rtlCol="0" anchor="t" anchorCtr="0">
            <a:noAutofit/>
          </a:bodyPr>
          <a:lstStyle/>
          <a:p>
            <a:pPr marL="640080" marR="0" lvl="0" indent="-45720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14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Что после  МКС?</a:t>
            </a:r>
            <a:endParaRPr kumimoji="0" lang="ru-RU" sz="14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10" name="Заголовок 3"/>
          <p:cNvSpPr txBox="1">
            <a:spLocks/>
          </p:cNvSpPr>
          <p:nvPr/>
        </p:nvSpPr>
        <p:spPr>
          <a:xfrm>
            <a:off x="3657601" y="454059"/>
            <a:ext cx="2017335" cy="395926"/>
          </a:xfrm>
          <a:prstGeom prst="rect">
            <a:avLst/>
          </a:prstGeom>
          <a:effectLst/>
        </p:spPr>
        <p:txBody>
          <a:bodyPr vert="horz" lIns="91440" tIns="45720" rIns="91440" bIns="45720" rtlCol="0" anchor="t" anchorCtr="0">
            <a:noAutofit/>
          </a:bodyPr>
          <a:lstStyle/>
          <a:p>
            <a:pPr marL="640080" marR="0" lvl="0" indent="-45720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2400" b="1" i="0" u="none" strike="noStrike" kern="1200" cap="none" spc="0" normalizeH="0" baseline="0" noProof="0" dirty="0" smtClean="0">
                <a:ln>
                  <a:noFill/>
                </a:ln>
                <a:solidFill>
                  <a:srgbClr val="00B050"/>
                </a:solidFill>
                <a:effectLst>
                  <a:reflection blurRad="6350" stA="55000" endA="300" endPos="45500" dir="5400000" sy="-100000" algn="bl" rotWithShape="0"/>
                </a:effectLst>
                <a:uLnTx/>
                <a:uFillTx/>
                <a:latin typeface="+mj-lt"/>
                <a:ea typeface="+mj-ea"/>
                <a:cs typeface="+mj-cs"/>
              </a:rPr>
              <a:t>… </a:t>
            </a:r>
            <a:r>
              <a:rPr lang="ru-RU" sz="2400" b="1" dirty="0" smtClean="0">
                <a:solidFill>
                  <a:srgbClr val="00B050"/>
                </a:solidFill>
                <a:effectLst>
                  <a:reflection blurRad="6350" stA="55000" endA="300" endPos="45500" dir="5400000" sy="-100000" algn="bl" rotWithShape="0"/>
                </a:effectLst>
                <a:latin typeface="+mj-lt"/>
                <a:ea typeface="+mj-ea"/>
                <a:cs typeface="+mj-cs"/>
              </a:rPr>
              <a:t>Деньги</a:t>
            </a:r>
            <a:endParaRPr kumimoji="0" lang="ru-RU" sz="2400" b="1" i="0" u="none" strike="noStrike" kern="1200" cap="none" spc="0" normalizeH="0" baseline="0" noProof="0" dirty="0">
              <a:ln>
                <a:noFill/>
              </a:ln>
              <a:solidFill>
                <a:srgbClr val="00B050"/>
              </a:solidFill>
              <a:effectLst>
                <a:reflection blurRad="6350" stA="55000" endA="300" endPos="45500" dir="5400000" sy="-100000" algn="bl" rotWithShape="0"/>
              </a:effectLst>
              <a:uLnTx/>
              <a:uFillTx/>
              <a:latin typeface="+mj-lt"/>
              <a:ea typeface="+mj-ea"/>
              <a:cs typeface="+mj-cs"/>
            </a:endParaRPr>
          </a:p>
        </p:txBody>
      </p:sp>
      <p:graphicFrame>
        <p:nvGraphicFramePr>
          <p:cNvPr id="12" name="Диаграмма 11"/>
          <p:cNvGraphicFramePr/>
          <p:nvPr/>
        </p:nvGraphicFramePr>
        <p:xfrm>
          <a:off x="5929460" y="3973398"/>
          <a:ext cx="2880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p:nvPr/>
        </p:nvGraphicFramePr>
        <p:xfrm>
          <a:off x="5929460" y="1696825"/>
          <a:ext cx="2880000" cy="20154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 xmlns:p14="http://schemas.microsoft.com/office/powerpoint/2010/main" val="284945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graphicFrame>
        <p:nvGraphicFramePr>
          <p:cNvPr id="7" name="Диаграмма 6"/>
          <p:cNvGraphicFramePr/>
          <p:nvPr/>
        </p:nvGraphicFramePr>
        <p:xfrm>
          <a:off x="1531620" y="1242060"/>
          <a:ext cx="6080760" cy="4373880"/>
        </p:xfrm>
        <a:graphic>
          <a:graphicData uri="http://schemas.openxmlformats.org/drawingml/2006/chart">
            <c:chart xmlns:c="http://schemas.openxmlformats.org/drawingml/2006/chart" xmlns:r="http://schemas.openxmlformats.org/officeDocument/2006/relationships" r:id="rId4"/>
          </a:graphicData>
        </a:graphic>
      </p:graphicFrame>
      <p:sp>
        <p:nvSpPr>
          <p:cNvPr id="8" name="Заголовок 3"/>
          <p:cNvSpPr txBox="1">
            <a:spLocks/>
          </p:cNvSpPr>
          <p:nvPr/>
        </p:nvSpPr>
        <p:spPr>
          <a:xfrm>
            <a:off x="7126664" y="1"/>
            <a:ext cx="2017335" cy="395926"/>
          </a:xfrm>
          <a:prstGeom prst="rect">
            <a:avLst/>
          </a:prstGeom>
          <a:effectLst/>
        </p:spPr>
        <p:txBody>
          <a:bodyPr vert="horz" lIns="91440" tIns="45720" rIns="91440" bIns="45720" rtlCol="0" anchor="t" anchorCtr="0">
            <a:noAutofit/>
          </a:bodyPr>
          <a:lstStyle/>
          <a:p>
            <a:pPr marL="640080" marR="0" lvl="0" indent="-45720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14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Что после  МКС?</a:t>
            </a:r>
            <a:endParaRPr kumimoji="0" lang="ru-RU" sz="14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9" name="Заголовок 3"/>
          <p:cNvSpPr txBox="1">
            <a:spLocks/>
          </p:cNvSpPr>
          <p:nvPr/>
        </p:nvSpPr>
        <p:spPr>
          <a:xfrm>
            <a:off x="1547567" y="5902752"/>
            <a:ext cx="6059864" cy="395926"/>
          </a:xfrm>
          <a:prstGeom prst="rect">
            <a:avLst/>
          </a:prstGeom>
          <a:effectLst/>
        </p:spPr>
        <p:txBody>
          <a:bodyPr vert="horz" lIns="91440" tIns="45720" rIns="91440" bIns="45720" rtlCol="0" anchor="t" anchorCtr="0">
            <a:noAutofit/>
          </a:bodyPr>
          <a:lstStyle/>
          <a:p>
            <a:pPr marL="640080" marR="0" lvl="0" indent="-45720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ru-RU" sz="1400" b="1" i="0" u="none" strike="noStrike" kern="1200" cap="none" spc="0" normalizeH="0" baseline="0" noProof="0" dirty="0" smtClean="0">
                <a:ln>
                  <a:noFill/>
                </a:ln>
                <a:solidFill>
                  <a:srgbClr val="0070C0"/>
                </a:solidFill>
                <a:effectLst>
                  <a:reflection blurRad="6350" stA="55000" endA="300" endPos="45500" dir="5400000" sy="-100000" algn="bl" rotWithShape="0"/>
                </a:effectLst>
                <a:uLnTx/>
                <a:uFillTx/>
                <a:latin typeface="+mj-lt"/>
                <a:ea typeface="+mj-ea"/>
                <a:cs typeface="+mj-cs"/>
              </a:rPr>
              <a:t>Место  МКС в российских пилотируемых программах</a:t>
            </a:r>
            <a:endParaRPr kumimoji="0" lang="ru-RU" sz="1400" b="1" i="0" u="none" strike="noStrike" kern="1200" cap="none" spc="0" normalizeH="0" baseline="0" noProof="0" dirty="0">
              <a:ln>
                <a:noFill/>
              </a:ln>
              <a:solidFill>
                <a:srgbClr val="0070C0"/>
              </a:solidFill>
              <a:effectLst>
                <a:reflection blurRad="6350" stA="55000" endA="300" endPos="45500" dir="5400000" sy="-100000" algn="bl" rotWithShape="0"/>
              </a:effectLst>
              <a:uLnTx/>
              <a:uFillTx/>
              <a:latin typeface="+mj-lt"/>
              <a:ea typeface="+mj-ea"/>
              <a:cs typeface="+mj-cs"/>
            </a:endParaRPr>
          </a:p>
        </p:txBody>
      </p:sp>
    </p:spTree>
    <p:extLst>
      <p:ext uri="{BB962C8B-B14F-4D97-AF65-F5344CB8AC3E}">
        <p14:creationId xmlns="" xmlns:p14="http://schemas.microsoft.com/office/powerpoint/2010/main" val="284945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5" name="Line 92"/>
          <p:cNvSpPr>
            <a:spLocks noChangeShapeType="1"/>
          </p:cNvSpPr>
          <p:nvPr/>
        </p:nvSpPr>
        <p:spPr bwMode="auto">
          <a:xfrm>
            <a:off x="6786390" y="3063874"/>
            <a:ext cx="0" cy="258763"/>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7" name="_s1032"/>
          <p:cNvSpPr>
            <a:spLocks noChangeArrowheads="1"/>
          </p:cNvSpPr>
          <p:nvPr/>
        </p:nvSpPr>
        <p:spPr bwMode="auto">
          <a:xfrm>
            <a:off x="372204" y="3713162"/>
            <a:ext cx="1728787" cy="61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dirty="0">
                <a:solidFill>
                  <a:srgbClr val="0070C0"/>
                </a:solidFill>
              </a:rPr>
              <a:t>Инфраструктура</a:t>
            </a:r>
          </a:p>
          <a:p>
            <a:pPr algn="ctr"/>
            <a:r>
              <a:rPr lang="ru-RU" sz="1200" b="1" dirty="0">
                <a:solidFill>
                  <a:srgbClr val="0070C0"/>
                </a:solidFill>
              </a:rPr>
              <a:t>использования</a:t>
            </a:r>
          </a:p>
        </p:txBody>
      </p:sp>
      <p:sp>
        <p:nvSpPr>
          <p:cNvPr id="8" name="_s1032"/>
          <p:cNvSpPr>
            <a:spLocks noChangeArrowheads="1"/>
          </p:cNvSpPr>
          <p:nvPr/>
        </p:nvSpPr>
        <p:spPr bwMode="auto">
          <a:xfrm>
            <a:off x="4914727" y="3744912"/>
            <a:ext cx="1728788" cy="61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dirty="0" smtClean="0">
                <a:solidFill>
                  <a:srgbClr val="0070C0"/>
                </a:solidFill>
              </a:rPr>
              <a:t>Фундаментальные</a:t>
            </a:r>
          </a:p>
          <a:p>
            <a:pPr algn="ctr"/>
            <a:r>
              <a:rPr lang="ru-RU" sz="1200" b="1" dirty="0" smtClean="0">
                <a:solidFill>
                  <a:srgbClr val="0070C0"/>
                </a:solidFill>
              </a:rPr>
              <a:t>исследования</a:t>
            </a:r>
            <a:endParaRPr lang="ru-RU" sz="1200" b="1" dirty="0">
              <a:solidFill>
                <a:srgbClr val="0070C0"/>
              </a:solidFill>
            </a:endParaRPr>
          </a:p>
        </p:txBody>
      </p:sp>
      <p:sp>
        <p:nvSpPr>
          <p:cNvPr id="9" name="_s1033"/>
          <p:cNvSpPr>
            <a:spLocks noChangeArrowheads="1"/>
          </p:cNvSpPr>
          <p:nvPr/>
        </p:nvSpPr>
        <p:spPr bwMode="auto">
          <a:xfrm>
            <a:off x="6931199" y="3744912"/>
            <a:ext cx="1906587" cy="61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a:solidFill>
                  <a:srgbClr val="0070C0"/>
                </a:solidFill>
              </a:rPr>
              <a:t>Пилотируемые</a:t>
            </a:r>
          </a:p>
          <a:p>
            <a:pPr algn="ctr"/>
            <a:r>
              <a:rPr lang="ru-RU" sz="1200" b="1">
                <a:solidFill>
                  <a:srgbClr val="0070C0"/>
                </a:solidFill>
              </a:rPr>
              <a:t>полеты</a:t>
            </a:r>
          </a:p>
        </p:txBody>
      </p:sp>
      <p:sp>
        <p:nvSpPr>
          <p:cNvPr id="10" name="_s1032"/>
          <p:cNvSpPr>
            <a:spLocks noChangeArrowheads="1"/>
          </p:cNvSpPr>
          <p:nvPr/>
        </p:nvSpPr>
        <p:spPr bwMode="auto">
          <a:xfrm>
            <a:off x="2466802" y="3744912"/>
            <a:ext cx="1728788" cy="61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dirty="0">
                <a:solidFill>
                  <a:srgbClr val="0070C0"/>
                </a:solidFill>
              </a:rPr>
              <a:t>Орбитальная</a:t>
            </a:r>
          </a:p>
          <a:p>
            <a:pPr algn="ctr"/>
            <a:r>
              <a:rPr lang="ru-RU" sz="1200" b="1" dirty="0">
                <a:solidFill>
                  <a:srgbClr val="0070C0"/>
                </a:solidFill>
              </a:rPr>
              <a:t>группировка </a:t>
            </a:r>
          </a:p>
        </p:txBody>
      </p:sp>
      <p:sp>
        <p:nvSpPr>
          <p:cNvPr id="11" name="Line 76"/>
          <p:cNvSpPr>
            <a:spLocks noChangeShapeType="1"/>
          </p:cNvSpPr>
          <p:nvPr/>
        </p:nvSpPr>
        <p:spPr bwMode="auto">
          <a:xfrm>
            <a:off x="2250902" y="3094037"/>
            <a:ext cx="0" cy="258762"/>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2" name="Line 77"/>
          <p:cNvSpPr>
            <a:spLocks noChangeShapeType="1"/>
          </p:cNvSpPr>
          <p:nvPr/>
        </p:nvSpPr>
        <p:spPr bwMode="auto">
          <a:xfrm flipV="1">
            <a:off x="1242840" y="3352799"/>
            <a:ext cx="0" cy="360363"/>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3" name="Line 78"/>
          <p:cNvSpPr>
            <a:spLocks noChangeShapeType="1"/>
          </p:cNvSpPr>
          <p:nvPr/>
        </p:nvSpPr>
        <p:spPr bwMode="auto">
          <a:xfrm>
            <a:off x="1242840" y="3352799"/>
            <a:ext cx="2087562" cy="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4" name="Line 79"/>
          <p:cNvSpPr>
            <a:spLocks noChangeShapeType="1"/>
          </p:cNvSpPr>
          <p:nvPr/>
        </p:nvSpPr>
        <p:spPr bwMode="auto">
          <a:xfrm>
            <a:off x="3330402" y="3352799"/>
            <a:ext cx="0" cy="392113"/>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5" name="Line 93"/>
          <p:cNvSpPr>
            <a:spLocks noChangeShapeType="1"/>
          </p:cNvSpPr>
          <p:nvPr/>
        </p:nvSpPr>
        <p:spPr bwMode="auto">
          <a:xfrm flipV="1">
            <a:off x="5778327" y="3322637"/>
            <a:ext cx="0" cy="422275"/>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6" name="Line 94"/>
          <p:cNvSpPr>
            <a:spLocks noChangeShapeType="1"/>
          </p:cNvSpPr>
          <p:nvPr/>
        </p:nvSpPr>
        <p:spPr bwMode="auto">
          <a:xfrm>
            <a:off x="5778327" y="3322637"/>
            <a:ext cx="2087563" cy="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7" name="Line 95"/>
          <p:cNvSpPr>
            <a:spLocks noChangeShapeType="1"/>
          </p:cNvSpPr>
          <p:nvPr/>
        </p:nvSpPr>
        <p:spPr bwMode="auto">
          <a:xfrm>
            <a:off x="7865890" y="3322637"/>
            <a:ext cx="0" cy="422275"/>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8" name="_s1033"/>
          <p:cNvSpPr>
            <a:spLocks noChangeArrowheads="1"/>
          </p:cNvSpPr>
          <p:nvPr/>
        </p:nvSpPr>
        <p:spPr bwMode="auto">
          <a:xfrm>
            <a:off x="2234153" y="1200149"/>
            <a:ext cx="4506012" cy="61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b="1" dirty="0" smtClean="0">
                <a:solidFill>
                  <a:srgbClr val="0070C0"/>
                </a:solidFill>
              </a:rPr>
              <a:t>Цели космической деятельности </a:t>
            </a:r>
            <a:endParaRPr lang="ru-RU" b="1" dirty="0">
              <a:solidFill>
                <a:srgbClr val="0070C0"/>
              </a:solidFill>
            </a:endParaRPr>
          </a:p>
        </p:txBody>
      </p:sp>
      <p:sp>
        <p:nvSpPr>
          <p:cNvPr id="19" name="_s1033"/>
          <p:cNvSpPr>
            <a:spLocks noChangeArrowheads="1"/>
          </p:cNvSpPr>
          <p:nvPr/>
        </p:nvSpPr>
        <p:spPr bwMode="auto">
          <a:xfrm>
            <a:off x="1296815" y="2478087"/>
            <a:ext cx="1906587" cy="61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dirty="0">
                <a:solidFill>
                  <a:srgbClr val="0070C0"/>
                </a:solidFill>
              </a:rPr>
              <a:t>«Полет к Земле»</a:t>
            </a:r>
          </a:p>
        </p:txBody>
      </p:sp>
      <p:cxnSp>
        <p:nvCxnSpPr>
          <p:cNvPr id="20" name="Соединительная линия уступом 19"/>
          <p:cNvCxnSpPr/>
          <p:nvPr/>
        </p:nvCxnSpPr>
        <p:spPr>
          <a:xfrm rot="16200000" flipH="1">
            <a:off x="5360815" y="993774"/>
            <a:ext cx="631825" cy="2244725"/>
          </a:xfrm>
          <a:prstGeom prst="bentConnector3">
            <a:avLst>
              <a:gd name="adj1" fmla="val 51507"/>
            </a:avLst>
          </a:prstGeom>
          <a:ln/>
        </p:spPr>
        <p:style>
          <a:lnRef idx="2">
            <a:schemeClr val="accent2">
              <a:shade val="50000"/>
            </a:schemeClr>
          </a:lnRef>
          <a:fillRef idx="1">
            <a:schemeClr val="accent2"/>
          </a:fillRef>
          <a:effectRef idx="0">
            <a:schemeClr val="accent2"/>
          </a:effectRef>
          <a:fontRef idx="minor">
            <a:schemeClr val="lt1"/>
          </a:fontRef>
        </p:style>
      </p:cxnSp>
      <p:cxnSp>
        <p:nvCxnSpPr>
          <p:cNvPr id="21" name="Shape 28"/>
          <p:cNvCxnSpPr/>
          <p:nvPr/>
        </p:nvCxnSpPr>
        <p:spPr>
          <a:xfrm rot="10800000" flipV="1">
            <a:off x="2263602" y="2124074"/>
            <a:ext cx="2290763" cy="354013"/>
          </a:xfrm>
          <a:prstGeom prst="bentConnector2">
            <a:avLst/>
          </a:prstGeom>
          <a:ln/>
        </p:spPr>
        <p:style>
          <a:lnRef idx="2">
            <a:schemeClr val="accent2">
              <a:shade val="50000"/>
            </a:schemeClr>
          </a:lnRef>
          <a:fillRef idx="1">
            <a:schemeClr val="accent2"/>
          </a:fillRef>
          <a:effectRef idx="0">
            <a:schemeClr val="accent2"/>
          </a:effectRef>
          <a:fontRef idx="minor">
            <a:schemeClr val="lt1"/>
          </a:fontRef>
        </p:style>
      </p:cxnSp>
      <p:sp>
        <p:nvSpPr>
          <p:cNvPr id="22" name="_s1033"/>
          <p:cNvSpPr>
            <a:spLocks noChangeArrowheads="1"/>
          </p:cNvSpPr>
          <p:nvPr/>
        </p:nvSpPr>
        <p:spPr bwMode="auto">
          <a:xfrm>
            <a:off x="5851079" y="2426344"/>
            <a:ext cx="1906587" cy="61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dirty="0">
                <a:solidFill>
                  <a:srgbClr val="0070C0"/>
                </a:solidFill>
              </a:rPr>
              <a:t>«Полет к </a:t>
            </a:r>
            <a:r>
              <a:rPr lang="ru-RU" sz="1200" b="1" dirty="0" smtClean="0">
                <a:solidFill>
                  <a:srgbClr val="0070C0"/>
                </a:solidFill>
              </a:rPr>
              <a:t>звездам»</a:t>
            </a:r>
            <a:endParaRPr lang="ru-RU" sz="1200" b="1" dirty="0">
              <a:solidFill>
                <a:srgbClr val="0070C0"/>
              </a:solidFill>
            </a:endParaRPr>
          </a:p>
        </p:txBody>
      </p:sp>
      <p:sp>
        <p:nvSpPr>
          <p:cNvPr id="23" name="Line 92"/>
          <p:cNvSpPr>
            <a:spLocks noChangeShapeType="1"/>
          </p:cNvSpPr>
          <p:nvPr/>
        </p:nvSpPr>
        <p:spPr bwMode="auto">
          <a:xfrm>
            <a:off x="5778526" y="4360862"/>
            <a:ext cx="0" cy="258763"/>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24" name="_s1032"/>
          <p:cNvSpPr>
            <a:spLocks noChangeArrowheads="1"/>
          </p:cNvSpPr>
          <p:nvPr/>
        </p:nvSpPr>
        <p:spPr bwMode="auto">
          <a:xfrm>
            <a:off x="3906863" y="5041900"/>
            <a:ext cx="1728788" cy="61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100" b="1" dirty="0" smtClean="0">
                <a:solidFill>
                  <a:srgbClr val="0070C0"/>
                </a:solidFill>
              </a:rPr>
              <a:t>Астрономия,</a:t>
            </a:r>
            <a:endParaRPr lang="ru-RU" sz="1100" b="1" dirty="0">
              <a:solidFill>
                <a:srgbClr val="0070C0"/>
              </a:solidFill>
            </a:endParaRPr>
          </a:p>
          <a:p>
            <a:pPr algn="ctr"/>
            <a:r>
              <a:rPr lang="ru-RU" sz="1100" b="1" dirty="0">
                <a:solidFill>
                  <a:srgbClr val="0070C0"/>
                </a:solidFill>
              </a:rPr>
              <a:t>астрофизика</a:t>
            </a:r>
          </a:p>
        </p:txBody>
      </p:sp>
      <p:sp>
        <p:nvSpPr>
          <p:cNvPr id="25" name="_s1033"/>
          <p:cNvSpPr>
            <a:spLocks noChangeArrowheads="1"/>
          </p:cNvSpPr>
          <p:nvPr/>
        </p:nvSpPr>
        <p:spPr bwMode="auto">
          <a:xfrm>
            <a:off x="5923335" y="5041900"/>
            <a:ext cx="1906587" cy="6159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100" b="1" dirty="0" smtClean="0">
                <a:solidFill>
                  <a:srgbClr val="0070C0"/>
                </a:solidFill>
              </a:rPr>
              <a:t>Автоматические </a:t>
            </a:r>
          </a:p>
          <a:p>
            <a:pPr algn="ctr"/>
            <a:r>
              <a:rPr lang="ru-RU" sz="1100" b="1" dirty="0" smtClean="0">
                <a:solidFill>
                  <a:srgbClr val="0070C0"/>
                </a:solidFill>
              </a:rPr>
              <a:t>межпланетные</a:t>
            </a:r>
          </a:p>
          <a:p>
            <a:pPr algn="ctr"/>
            <a:r>
              <a:rPr lang="ru-RU" sz="1100" b="1" dirty="0" smtClean="0">
                <a:solidFill>
                  <a:srgbClr val="0070C0"/>
                </a:solidFill>
              </a:rPr>
              <a:t>станции</a:t>
            </a:r>
            <a:endParaRPr lang="ru-RU" sz="1100" b="1" dirty="0">
              <a:solidFill>
                <a:srgbClr val="0070C0"/>
              </a:solidFill>
            </a:endParaRPr>
          </a:p>
        </p:txBody>
      </p:sp>
      <p:sp>
        <p:nvSpPr>
          <p:cNvPr id="26" name="Line 93"/>
          <p:cNvSpPr>
            <a:spLocks noChangeShapeType="1"/>
          </p:cNvSpPr>
          <p:nvPr/>
        </p:nvSpPr>
        <p:spPr bwMode="auto">
          <a:xfrm flipV="1">
            <a:off x="4770463" y="4619625"/>
            <a:ext cx="0" cy="422275"/>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27" name="Line 94"/>
          <p:cNvSpPr>
            <a:spLocks noChangeShapeType="1"/>
          </p:cNvSpPr>
          <p:nvPr/>
        </p:nvSpPr>
        <p:spPr bwMode="auto">
          <a:xfrm>
            <a:off x="4770463" y="4619625"/>
            <a:ext cx="2087563" cy="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28" name="Line 95"/>
          <p:cNvSpPr>
            <a:spLocks noChangeShapeType="1"/>
          </p:cNvSpPr>
          <p:nvPr/>
        </p:nvSpPr>
        <p:spPr bwMode="auto">
          <a:xfrm>
            <a:off x="6858026" y="4619625"/>
            <a:ext cx="0" cy="422275"/>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30"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spTree>
    <p:extLst>
      <p:ext uri="{BB962C8B-B14F-4D97-AF65-F5344CB8AC3E}">
        <p14:creationId xmlns="" xmlns:p14="http://schemas.microsoft.com/office/powerpoint/2010/main" val="284945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7"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8" name="Picture 2"/>
          <p:cNvPicPr>
            <a:picLocks noChangeAspect="1" noChangeArrowheads="1"/>
          </p:cNvPicPr>
          <p:nvPr/>
        </p:nvPicPr>
        <p:blipFill>
          <a:blip r:embed="rId4" cstate="print"/>
          <a:srcRect/>
          <a:stretch>
            <a:fillRect/>
          </a:stretch>
        </p:blipFill>
        <p:spPr bwMode="auto">
          <a:xfrm>
            <a:off x="1785003" y="821323"/>
            <a:ext cx="5812999" cy="5804695"/>
          </a:xfrm>
          <a:prstGeom prst="rect">
            <a:avLst/>
          </a:prstGeom>
          <a:noFill/>
          <a:ln w="9525">
            <a:noFill/>
            <a:miter lim="800000"/>
            <a:headEnd/>
            <a:tailEnd/>
          </a:ln>
          <a:effectLst/>
        </p:spPr>
      </p:pic>
      <p:sp>
        <p:nvSpPr>
          <p:cNvPr id="9" name="Прямоугольник 8"/>
          <p:cNvSpPr/>
          <p:nvPr/>
        </p:nvSpPr>
        <p:spPr>
          <a:xfrm>
            <a:off x="791852" y="151731"/>
            <a:ext cx="8107051" cy="461665"/>
          </a:xfrm>
          <a:prstGeom prst="rect">
            <a:avLst/>
          </a:prstGeom>
        </p:spPr>
        <p:txBody>
          <a:bodyPr wrap="square">
            <a:spAutoFit/>
          </a:bodyPr>
          <a:lstStyle/>
          <a:p>
            <a:pPr algn="ctr"/>
            <a:r>
              <a:rPr lang="ru-RU" sz="2400" b="1" dirty="0" smtClean="0">
                <a:solidFill>
                  <a:srgbClr val="00B050"/>
                </a:solidFill>
                <a:effectLst>
                  <a:reflection blurRad="6350" stA="55000" endA="300" endPos="45500" dir="5400000" sy="-100000" algn="bl" rotWithShape="0"/>
                </a:effectLst>
                <a:latin typeface="+mj-lt"/>
                <a:ea typeface="+mj-ea"/>
                <a:cs typeface="+mj-cs"/>
              </a:rPr>
              <a:t>Обсуждаемые БКП</a:t>
            </a:r>
          </a:p>
        </p:txBody>
      </p:sp>
    </p:spTree>
    <p:extLst>
      <p:ext uri="{BB962C8B-B14F-4D97-AF65-F5344CB8AC3E}">
        <p14:creationId xmlns="" xmlns:p14="http://schemas.microsoft.com/office/powerpoint/2010/main" val="284945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kk.gif"/>
          <p:cNvPicPr>
            <a:picLocks noChangeAspect="1"/>
          </p:cNvPicPr>
          <p:nvPr/>
        </p:nvPicPr>
        <p:blipFill>
          <a:blip r:embed="rId3" cstate="print"/>
          <a:stretch>
            <a:fillRect/>
          </a:stretch>
        </p:blipFill>
        <p:spPr>
          <a:xfrm>
            <a:off x="9385" y="0"/>
            <a:ext cx="1470660" cy="838200"/>
          </a:xfrm>
          <a:prstGeom prst="rect">
            <a:avLst/>
          </a:prstGeom>
        </p:spPr>
      </p:pic>
      <p:sp>
        <p:nvSpPr>
          <p:cNvPr id="8" name="Заголовок 3"/>
          <p:cNvSpPr>
            <a:spLocks noGrp="1"/>
          </p:cNvSpPr>
          <p:nvPr>
            <p:ph type="ctrTitle"/>
          </p:nvPr>
        </p:nvSpPr>
        <p:spPr>
          <a:xfrm>
            <a:off x="7126664" y="1"/>
            <a:ext cx="2017335" cy="395926"/>
          </a:xfrm>
        </p:spPr>
        <p:txBody>
          <a:bodyPr/>
          <a:lstStyle/>
          <a:p>
            <a:pPr algn="ctr">
              <a:buNone/>
            </a:pPr>
            <a:r>
              <a:rPr lang="ru-RU" sz="1400" dirty="0" smtClean="0"/>
              <a:t>Что после  МКС?</a:t>
            </a:r>
            <a:endParaRPr lang="ru-RU" sz="1400" dirty="0"/>
          </a:p>
        </p:txBody>
      </p:sp>
      <p:pic>
        <p:nvPicPr>
          <p:cNvPr id="4" name="Рисунок 3" descr="http://jpegshare.net/images/c5/1d/c51d2f71da2ed2d3b2b12890cb7119c0.jpg"/>
          <p:cNvPicPr/>
          <p:nvPr/>
        </p:nvPicPr>
        <p:blipFill>
          <a:blip r:embed="rId4" cstate="print"/>
          <a:srcRect/>
          <a:stretch>
            <a:fillRect/>
          </a:stretch>
        </p:blipFill>
        <p:spPr bwMode="auto">
          <a:xfrm>
            <a:off x="1552575" y="1279525"/>
            <a:ext cx="6038850" cy="4298950"/>
          </a:xfrm>
          <a:prstGeom prst="rect">
            <a:avLst/>
          </a:prstGeom>
          <a:noFill/>
          <a:ln w="9525">
            <a:noFill/>
            <a:miter lim="800000"/>
            <a:headEnd/>
            <a:tailEnd/>
          </a:ln>
        </p:spPr>
      </p:pic>
    </p:spTree>
    <p:extLst>
      <p:ext uri="{BB962C8B-B14F-4D97-AF65-F5344CB8AC3E}">
        <p14:creationId xmlns="" xmlns:p14="http://schemas.microsoft.com/office/powerpoint/2010/main" val="2849457980"/>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Slipstream</Template>
  <TotalTime>4355</TotalTime>
  <Words>987</Words>
  <Application>Microsoft Office PowerPoint</Application>
  <PresentationFormat>Экран (4:3)</PresentationFormat>
  <Paragraphs>255</Paragraphs>
  <Slides>24</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Slipstream</vt:lpstr>
      <vt:lpstr>Что после  МКС?</vt:lpstr>
      <vt:lpstr>Что после  МКС?</vt:lpstr>
      <vt:lpstr>Что после  МКС?</vt:lpstr>
      <vt:lpstr>Что после  МКС?</vt:lpstr>
      <vt:lpstr>Слайд 5</vt:lpstr>
      <vt:lpstr>Слайд 6</vt:lpstr>
      <vt:lpstr>Что после  МКС?</vt:lpstr>
      <vt:lpstr>Что после  МКС?</vt:lpstr>
      <vt:lpstr>Что после  МКС?</vt:lpstr>
      <vt:lpstr>Что после  МКС?</vt:lpstr>
      <vt:lpstr>Что после  МКС?</vt:lpstr>
      <vt:lpstr>Что после  МКС?</vt:lpstr>
      <vt:lpstr>Что после  МКС?</vt:lpstr>
      <vt:lpstr>Что после  МКС?</vt:lpstr>
      <vt:lpstr>Что после  МКС?</vt:lpstr>
      <vt:lpstr>Что после  МКС?</vt:lpstr>
      <vt:lpstr>Что после  МКС?</vt:lpstr>
      <vt:lpstr>Что после  МКС?</vt:lpstr>
      <vt:lpstr>Что после  МКС?</vt:lpstr>
      <vt:lpstr>Слайд 20</vt:lpstr>
      <vt:lpstr>Что после  МКС?</vt:lpstr>
      <vt:lpstr>Что после  МКС?</vt:lpstr>
      <vt:lpstr>Что после  МКС?</vt:lpstr>
      <vt:lpstr>Что после  МКС?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Иван</dc:creator>
  <cp:lastModifiedBy>И. Моисеев</cp:lastModifiedBy>
  <cp:revision>284</cp:revision>
  <dcterms:created xsi:type="dcterms:W3CDTF">2014-09-16T21:39:42Z</dcterms:created>
  <dcterms:modified xsi:type="dcterms:W3CDTF">2018-02-12T06:47:58Z</dcterms:modified>
</cp:coreProperties>
</file>